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3"/>
  </p:notesMasterIdLst>
  <p:sldIdLst>
    <p:sldId id="256" r:id="rId2"/>
    <p:sldId id="258" r:id="rId3"/>
    <p:sldId id="259" r:id="rId4"/>
    <p:sldId id="260" r:id="rId5"/>
    <p:sldId id="261" r:id="rId6"/>
    <p:sldId id="264" r:id="rId7"/>
    <p:sldId id="265" r:id="rId8"/>
    <p:sldId id="266" r:id="rId9"/>
    <p:sldId id="267"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80" r:id="rId24"/>
    <p:sldId id="481" r:id="rId25"/>
    <p:sldId id="432" r:id="rId26"/>
    <p:sldId id="433" r:id="rId27"/>
    <p:sldId id="434" r:id="rId28"/>
    <p:sldId id="435" r:id="rId29"/>
    <p:sldId id="436" r:id="rId30"/>
    <p:sldId id="437" r:id="rId31"/>
    <p:sldId id="438" r:id="rId32"/>
    <p:sldId id="414" r:id="rId33"/>
    <p:sldId id="415" r:id="rId34"/>
    <p:sldId id="416" r:id="rId35"/>
    <p:sldId id="417" r:id="rId36"/>
    <p:sldId id="418" r:id="rId37"/>
    <p:sldId id="450" r:id="rId38"/>
    <p:sldId id="451" r:id="rId39"/>
    <p:sldId id="452" r:id="rId40"/>
    <p:sldId id="453" r:id="rId41"/>
    <p:sldId id="454" r:id="rId42"/>
    <p:sldId id="455" r:id="rId43"/>
    <p:sldId id="456" r:id="rId44"/>
    <p:sldId id="458" r:id="rId45"/>
    <p:sldId id="459" r:id="rId46"/>
    <p:sldId id="460" r:id="rId47"/>
    <p:sldId id="461" r:id="rId48"/>
    <p:sldId id="462" r:id="rId49"/>
    <p:sldId id="463" r:id="rId50"/>
    <p:sldId id="464" r:id="rId51"/>
    <p:sldId id="465" r:id="rId52"/>
    <p:sldId id="466" r:id="rId53"/>
    <p:sldId id="467" r:id="rId54"/>
    <p:sldId id="468" r:id="rId55"/>
    <p:sldId id="469" r:id="rId56"/>
    <p:sldId id="470" r:id="rId57"/>
    <p:sldId id="471" r:id="rId58"/>
    <p:sldId id="472" r:id="rId59"/>
    <p:sldId id="473" r:id="rId60"/>
    <p:sldId id="474" r:id="rId61"/>
    <p:sldId id="475" r:id="rId62"/>
    <p:sldId id="476" r:id="rId63"/>
    <p:sldId id="477" r:id="rId64"/>
    <p:sldId id="478" r:id="rId65"/>
    <p:sldId id="479" r:id="rId66"/>
    <p:sldId id="439" r:id="rId67"/>
    <p:sldId id="440" r:id="rId68"/>
    <p:sldId id="441" r:id="rId69"/>
    <p:sldId id="442" r:id="rId70"/>
    <p:sldId id="443" r:id="rId71"/>
    <p:sldId id="444" r:id="rId72"/>
    <p:sldId id="445" r:id="rId73"/>
    <p:sldId id="446" r:id="rId74"/>
    <p:sldId id="447" r:id="rId75"/>
    <p:sldId id="448" r:id="rId76"/>
    <p:sldId id="449" r:id="rId77"/>
    <p:sldId id="257" r:id="rId78"/>
    <p:sldId id="268" r:id="rId79"/>
    <p:sldId id="269" r:id="rId80"/>
    <p:sldId id="270" r:id="rId81"/>
    <p:sldId id="271" r:id="rId82"/>
  </p:sldIdLst>
  <p:sldSz cx="12192000" cy="6858000"/>
  <p:notesSz cx="6858000" cy="9144000"/>
  <p:embeddedFontLst>
    <p:embeddedFont>
      <p:font typeface="Calibri" panose="020F0502020204030204" pitchFamily="34" charset="0"/>
      <p:regular r:id="rId84"/>
      <p:bold r:id="rId85"/>
      <p:italic r:id="rId86"/>
      <p:boldItalic r:id="rId87"/>
    </p:embeddedFont>
    <p:embeddedFont>
      <p:font typeface="Euphemia" panose="020B0503040102020104" pitchFamily="34" charset="0"/>
      <p:regular r:id="rId88"/>
    </p:embeddedFont>
    <p:embeddedFont>
      <p:font typeface="Verdana" panose="020B060403050404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3" roundtripDataSignature="AMtx7mi8cqeJ4gVsr04ZdTi/ih8W6WUE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79" autoAdjust="0"/>
    <p:restoredTop sz="94660"/>
  </p:normalViewPr>
  <p:slideViewPr>
    <p:cSldViewPr snapToGrid="0">
      <p:cViewPr varScale="1">
        <p:scale>
          <a:sx n="107" d="100"/>
          <a:sy n="107" d="100"/>
        </p:scale>
        <p:origin x="4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1638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205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5054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050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523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83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090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2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7219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887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075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8222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45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5183188" y="987425"/>
            <a:ext cx="6172200" cy="4873625"/>
          </a:xfrm>
          <a:prstGeom prst="rect">
            <a:avLst/>
          </a:prstGeom>
          <a:noFill/>
          <a:ln>
            <a:noFill/>
          </a:ln>
        </p:spPr>
      </p:sp>
      <p:sp>
        <p:nvSpPr>
          <p:cNvPr id="68" name="Google Shape;68;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5000"/>
            <a:lum/>
          </a:blip>
          <a:srcRect/>
          <a:stretch>
            <a:fillRect/>
          </a:stretch>
        </a:blip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s-CO" dirty="0"/>
              <a:t>MODELOS ESPECIALES</a:t>
            </a:r>
            <a:endParaRPr dirty="0"/>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s-CO" dirty="0"/>
              <a:t>OPTIMIZACIÓN</a:t>
            </a:r>
            <a:endParaRPr dirty="0"/>
          </a:p>
        </p:txBody>
      </p:sp>
      <p:sp>
        <p:nvSpPr>
          <p:cNvPr id="91" name="Google Shape;91;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663DC-7914-7F5C-19B0-99B27E243A9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476FD4E-3461-2A98-08EA-16DC4A5A1647}"/>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83A6E536-C11D-3AED-D660-3DDFFED1FACD}"/>
              </a:ext>
            </a:extLst>
          </p:cNvPr>
          <p:cNvPicPr>
            <a:picLocks noChangeAspect="1"/>
          </p:cNvPicPr>
          <p:nvPr/>
        </p:nvPicPr>
        <p:blipFill>
          <a:blip r:embed="rId2"/>
          <a:stretch>
            <a:fillRect/>
          </a:stretch>
        </p:blipFill>
        <p:spPr>
          <a:xfrm>
            <a:off x="1406614" y="123570"/>
            <a:ext cx="8750643" cy="6659497"/>
          </a:xfrm>
          <a:prstGeom prst="rect">
            <a:avLst/>
          </a:prstGeom>
        </p:spPr>
      </p:pic>
    </p:spTree>
    <p:extLst>
      <p:ext uri="{BB962C8B-B14F-4D97-AF65-F5344CB8AC3E}">
        <p14:creationId xmlns:p14="http://schemas.microsoft.com/office/powerpoint/2010/main" val="1645801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3F052-1618-B8DC-8DBB-10DC82E110C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6696C755-46AD-C7EF-CC9A-1B80C547AD45}"/>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AB17E63F-98FE-5D72-CE91-A9BB77A6E200}"/>
              </a:ext>
            </a:extLst>
          </p:cNvPr>
          <p:cNvPicPr>
            <a:picLocks noChangeAspect="1"/>
          </p:cNvPicPr>
          <p:nvPr/>
        </p:nvPicPr>
        <p:blipFill>
          <a:blip r:embed="rId2"/>
          <a:stretch>
            <a:fillRect/>
          </a:stretch>
        </p:blipFill>
        <p:spPr>
          <a:xfrm>
            <a:off x="75041" y="587551"/>
            <a:ext cx="6020959" cy="5244738"/>
          </a:xfrm>
          <a:prstGeom prst="rect">
            <a:avLst/>
          </a:prstGeom>
        </p:spPr>
      </p:pic>
      <p:pic>
        <p:nvPicPr>
          <p:cNvPr id="7" name="Imagen 6">
            <a:extLst>
              <a:ext uri="{FF2B5EF4-FFF2-40B4-BE49-F238E27FC236}">
                <a16:creationId xmlns:a16="http://schemas.microsoft.com/office/drawing/2014/main" id="{677F454B-2E61-E74B-0A6E-4C4B0F7AFC81}"/>
              </a:ext>
            </a:extLst>
          </p:cNvPr>
          <p:cNvPicPr>
            <a:picLocks noChangeAspect="1"/>
          </p:cNvPicPr>
          <p:nvPr/>
        </p:nvPicPr>
        <p:blipFill>
          <a:blip r:embed="rId3"/>
          <a:stretch>
            <a:fillRect/>
          </a:stretch>
        </p:blipFill>
        <p:spPr>
          <a:xfrm>
            <a:off x="6096000" y="587551"/>
            <a:ext cx="5634141" cy="5145984"/>
          </a:xfrm>
          <a:prstGeom prst="rect">
            <a:avLst/>
          </a:prstGeom>
        </p:spPr>
      </p:pic>
    </p:spTree>
    <p:extLst>
      <p:ext uri="{BB962C8B-B14F-4D97-AF65-F5344CB8AC3E}">
        <p14:creationId xmlns:p14="http://schemas.microsoft.com/office/powerpoint/2010/main" val="3690096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991D3-0983-CF5E-4335-CEAD3856F4F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8936617-F662-B87C-515D-8EA6867C67F4}"/>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0859F81B-0B4F-E0E3-B9B1-EA01D93A49AD}"/>
              </a:ext>
            </a:extLst>
          </p:cNvPr>
          <p:cNvPicPr>
            <a:picLocks noChangeAspect="1"/>
          </p:cNvPicPr>
          <p:nvPr/>
        </p:nvPicPr>
        <p:blipFill>
          <a:blip r:embed="rId2"/>
          <a:stretch>
            <a:fillRect/>
          </a:stretch>
        </p:blipFill>
        <p:spPr>
          <a:xfrm>
            <a:off x="1727891" y="142699"/>
            <a:ext cx="8478795" cy="6442959"/>
          </a:xfrm>
          <a:prstGeom prst="rect">
            <a:avLst/>
          </a:prstGeom>
        </p:spPr>
      </p:pic>
    </p:spTree>
    <p:extLst>
      <p:ext uri="{BB962C8B-B14F-4D97-AF65-F5344CB8AC3E}">
        <p14:creationId xmlns:p14="http://schemas.microsoft.com/office/powerpoint/2010/main" val="3932440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E52A7-3012-780C-E4A2-A10BFB3EB513}"/>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E95C2345-F361-81B1-7994-9BEFC3A58D15}"/>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BB9F0CEF-D5CB-2CDD-3D6A-6F578EDD1185}"/>
              </a:ext>
            </a:extLst>
          </p:cNvPr>
          <p:cNvPicPr>
            <a:picLocks noChangeAspect="1"/>
          </p:cNvPicPr>
          <p:nvPr/>
        </p:nvPicPr>
        <p:blipFill>
          <a:blip r:embed="rId2"/>
          <a:stretch>
            <a:fillRect/>
          </a:stretch>
        </p:blipFill>
        <p:spPr>
          <a:xfrm>
            <a:off x="2632135" y="57236"/>
            <a:ext cx="7574547" cy="6743527"/>
          </a:xfrm>
          <a:prstGeom prst="rect">
            <a:avLst/>
          </a:prstGeom>
        </p:spPr>
      </p:pic>
    </p:spTree>
    <p:extLst>
      <p:ext uri="{BB962C8B-B14F-4D97-AF65-F5344CB8AC3E}">
        <p14:creationId xmlns:p14="http://schemas.microsoft.com/office/powerpoint/2010/main" val="93442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A1C71-869D-FA1F-9CF9-AE59953DF3A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BBF534F-5995-F20A-47B8-FA530DDF24FA}"/>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A64DCA75-2EBD-0CE7-8CAB-BB6768406765}"/>
              </a:ext>
            </a:extLst>
          </p:cNvPr>
          <p:cNvPicPr>
            <a:picLocks noChangeAspect="1"/>
          </p:cNvPicPr>
          <p:nvPr/>
        </p:nvPicPr>
        <p:blipFill>
          <a:blip r:embed="rId2"/>
          <a:stretch>
            <a:fillRect/>
          </a:stretch>
        </p:blipFill>
        <p:spPr>
          <a:xfrm>
            <a:off x="1961573" y="475838"/>
            <a:ext cx="8268854" cy="5906324"/>
          </a:xfrm>
          <a:prstGeom prst="rect">
            <a:avLst/>
          </a:prstGeom>
        </p:spPr>
      </p:pic>
    </p:spTree>
    <p:extLst>
      <p:ext uri="{BB962C8B-B14F-4D97-AF65-F5344CB8AC3E}">
        <p14:creationId xmlns:p14="http://schemas.microsoft.com/office/powerpoint/2010/main" val="2858830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143F2-0C57-8027-A24B-56532E6B05CA}"/>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C4A3DA4-E7B1-9952-8A91-359F7FD3C828}"/>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C0A93FDB-D018-CF27-B0F3-F692B03AE1CA}"/>
              </a:ext>
            </a:extLst>
          </p:cNvPr>
          <p:cNvPicPr>
            <a:picLocks noChangeAspect="1"/>
          </p:cNvPicPr>
          <p:nvPr/>
        </p:nvPicPr>
        <p:blipFill>
          <a:blip r:embed="rId2"/>
          <a:stretch>
            <a:fillRect/>
          </a:stretch>
        </p:blipFill>
        <p:spPr>
          <a:xfrm>
            <a:off x="838200" y="43249"/>
            <a:ext cx="10596190" cy="6814751"/>
          </a:xfrm>
          <a:prstGeom prst="rect">
            <a:avLst/>
          </a:prstGeom>
        </p:spPr>
      </p:pic>
    </p:spTree>
    <p:extLst>
      <p:ext uri="{BB962C8B-B14F-4D97-AF65-F5344CB8AC3E}">
        <p14:creationId xmlns:p14="http://schemas.microsoft.com/office/powerpoint/2010/main" val="150721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7A864-DF47-B9DE-DFDC-8F21076B436C}"/>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CB06B8D3-511A-A85E-4134-A12C4014E1B1}"/>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8AFDF401-9D44-1C1A-658B-A527D20E370A}"/>
              </a:ext>
            </a:extLst>
          </p:cNvPr>
          <p:cNvPicPr>
            <a:picLocks noChangeAspect="1"/>
          </p:cNvPicPr>
          <p:nvPr/>
        </p:nvPicPr>
        <p:blipFill>
          <a:blip r:embed="rId2"/>
          <a:stretch>
            <a:fillRect/>
          </a:stretch>
        </p:blipFill>
        <p:spPr>
          <a:xfrm>
            <a:off x="1067324" y="180649"/>
            <a:ext cx="10286476" cy="6632070"/>
          </a:xfrm>
          <a:prstGeom prst="rect">
            <a:avLst/>
          </a:prstGeom>
        </p:spPr>
      </p:pic>
    </p:spTree>
    <p:extLst>
      <p:ext uri="{BB962C8B-B14F-4D97-AF65-F5344CB8AC3E}">
        <p14:creationId xmlns:p14="http://schemas.microsoft.com/office/powerpoint/2010/main" val="156753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3F582-85F9-6407-04EE-83854BCBB5E2}"/>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63C04F7-84B9-F73A-379A-EE0F5FFCBA4C}"/>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666925F1-63D4-EDFA-E1C3-81321034F490}"/>
              </a:ext>
            </a:extLst>
          </p:cNvPr>
          <p:cNvPicPr>
            <a:picLocks noChangeAspect="1"/>
          </p:cNvPicPr>
          <p:nvPr/>
        </p:nvPicPr>
        <p:blipFill>
          <a:blip r:embed="rId2"/>
          <a:stretch>
            <a:fillRect/>
          </a:stretch>
        </p:blipFill>
        <p:spPr>
          <a:xfrm>
            <a:off x="1705231" y="0"/>
            <a:ext cx="8303741" cy="6667336"/>
          </a:xfrm>
          <a:prstGeom prst="rect">
            <a:avLst/>
          </a:prstGeom>
        </p:spPr>
      </p:pic>
    </p:spTree>
    <p:extLst>
      <p:ext uri="{BB962C8B-B14F-4D97-AF65-F5344CB8AC3E}">
        <p14:creationId xmlns:p14="http://schemas.microsoft.com/office/powerpoint/2010/main" val="2515736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1E8AF-6DD2-EE84-3FED-410D43CA836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68E0ABA1-ADBD-0AD0-8C64-968C220B2B23}"/>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EEB43522-62BC-06A1-D069-CA69D37FEFFB}"/>
              </a:ext>
            </a:extLst>
          </p:cNvPr>
          <p:cNvPicPr>
            <a:picLocks noChangeAspect="1"/>
          </p:cNvPicPr>
          <p:nvPr/>
        </p:nvPicPr>
        <p:blipFill>
          <a:blip r:embed="rId2"/>
          <a:stretch>
            <a:fillRect/>
          </a:stretch>
        </p:blipFill>
        <p:spPr>
          <a:xfrm>
            <a:off x="0" y="0"/>
            <a:ext cx="6096000" cy="4654378"/>
          </a:xfrm>
          <a:prstGeom prst="rect">
            <a:avLst/>
          </a:prstGeom>
        </p:spPr>
      </p:pic>
      <p:pic>
        <p:nvPicPr>
          <p:cNvPr id="7" name="Imagen 6">
            <a:extLst>
              <a:ext uri="{FF2B5EF4-FFF2-40B4-BE49-F238E27FC236}">
                <a16:creationId xmlns:a16="http://schemas.microsoft.com/office/drawing/2014/main" id="{A9FBD4F7-70EF-4489-20EF-C0F8FDDB0D84}"/>
              </a:ext>
            </a:extLst>
          </p:cNvPr>
          <p:cNvPicPr>
            <a:picLocks noChangeAspect="1"/>
          </p:cNvPicPr>
          <p:nvPr/>
        </p:nvPicPr>
        <p:blipFill>
          <a:blip r:embed="rId3"/>
          <a:stretch>
            <a:fillRect/>
          </a:stretch>
        </p:blipFill>
        <p:spPr>
          <a:xfrm>
            <a:off x="6096000" y="2215789"/>
            <a:ext cx="6096000" cy="4642211"/>
          </a:xfrm>
          <a:prstGeom prst="rect">
            <a:avLst/>
          </a:prstGeom>
        </p:spPr>
      </p:pic>
    </p:spTree>
    <p:extLst>
      <p:ext uri="{BB962C8B-B14F-4D97-AF65-F5344CB8AC3E}">
        <p14:creationId xmlns:p14="http://schemas.microsoft.com/office/powerpoint/2010/main" val="300418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5BF70-AD4C-4F8B-3222-A6795676DC2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372DBB00-E204-C108-84DA-25E35FCE7DF2}"/>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FB9B6BD9-BF1B-7726-703B-C713E84EB481}"/>
              </a:ext>
            </a:extLst>
          </p:cNvPr>
          <p:cNvPicPr>
            <a:picLocks noChangeAspect="1"/>
          </p:cNvPicPr>
          <p:nvPr/>
        </p:nvPicPr>
        <p:blipFill>
          <a:blip r:embed="rId2"/>
          <a:stretch>
            <a:fillRect/>
          </a:stretch>
        </p:blipFill>
        <p:spPr>
          <a:xfrm>
            <a:off x="0" y="0"/>
            <a:ext cx="6096000" cy="4654378"/>
          </a:xfrm>
          <a:prstGeom prst="rect">
            <a:avLst/>
          </a:prstGeom>
        </p:spPr>
      </p:pic>
      <p:pic>
        <p:nvPicPr>
          <p:cNvPr id="7" name="Imagen 6">
            <a:extLst>
              <a:ext uri="{FF2B5EF4-FFF2-40B4-BE49-F238E27FC236}">
                <a16:creationId xmlns:a16="http://schemas.microsoft.com/office/drawing/2014/main" id="{8F10063E-188D-FB1C-B098-CDB2F8602374}"/>
              </a:ext>
            </a:extLst>
          </p:cNvPr>
          <p:cNvPicPr>
            <a:picLocks noChangeAspect="1"/>
          </p:cNvPicPr>
          <p:nvPr/>
        </p:nvPicPr>
        <p:blipFill>
          <a:blip r:embed="rId3"/>
          <a:stretch>
            <a:fillRect/>
          </a:stretch>
        </p:blipFill>
        <p:spPr>
          <a:xfrm>
            <a:off x="6096000" y="2215789"/>
            <a:ext cx="6096000" cy="4642211"/>
          </a:xfrm>
          <a:prstGeom prst="rect">
            <a:avLst/>
          </a:prstGeom>
        </p:spPr>
      </p:pic>
    </p:spTree>
    <p:extLst>
      <p:ext uri="{BB962C8B-B14F-4D97-AF65-F5344CB8AC3E}">
        <p14:creationId xmlns:p14="http://schemas.microsoft.com/office/powerpoint/2010/main" val="1577812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MODELO DEL TRANSPORTE</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2</a:t>
            </a:fld>
            <a:endParaRPr/>
          </a:p>
        </p:txBody>
      </p:sp>
      <p:pic>
        <p:nvPicPr>
          <p:cNvPr id="5" name="Imagen 4">
            <a:extLst>
              <a:ext uri="{FF2B5EF4-FFF2-40B4-BE49-F238E27FC236}">
                <a16:creationId xmlns:a16="http://schemas.microsoft.com/office/drawing/2014/main" id="{8E37BD46-5F57-E5F2-97D4-F73A275E997A}"/>
              </a:ext>
            </a:extLst>
          </p:cNvPr>
          <p:cNvPicPr>
            <a:picLocks noChangeAspect="1"/>
          </p:cNvPicPr>
          <p:nvPr/>
        </p:nvPicPr>
        <p:blipFill>
          <a:blip r:embed="rId3"/>
          <a:stretch>
            <a:fillRect/>
          </a:stretch>
        </p:blipFill>
        <p:spPr>
          <a:xfrm>
            <a:off x="249941" y="2117947"/>
            <a:ext cx="5990416" cy="2923610"/>
          </a:xfrm>
          <a:prstGeom prst="rect">
            <a:avLst/>
          </a:prstGeom>
        </p:spPr>
      </p:pic>
      <p:pic>
        <p:nvPicPr>
          <p:cNvPr id="7" name="Imagen 6">
            <a:extLst>
              <a:ext uri="{FF2B5EF4-FFF2-40B4-BE49-F238E27FC236}">
                <a16:creationId xmlns:a16="http://schemas.microsoft.com/office/drawing/2014/main" id="{18800ADC-4B15-0C30-457B-58F5C80D1BA3}"/>
              </a:ext>
            </a:extLst>
          </p:cNvPr>
          <p:cNvPicPr>
            <a:picLocks noChangeAspect="1"/>
          </p:cNvPicPr>
          <p:nvPr/>
        </p:nvPicPr>
        <p:blipFill>
          <a:blip r:embed="rId4"/>
          <a:stretch>
            <a:fillRect/>
          </a:stretch>
        </p:blipFill>
        <p:spPr>
          <a:xfrm>
            <a:off x="6244284" y="1615514"/>
            <a:ext cx="5603104" cy="4258359"/>
          </a:xfrm>
          <a:prstGeom prst="rect">
            <a:avLst/>
          </a:prstGeom>
        </p:spPr>
      </p:pic>
    </p:spTree>
    <p:extLst>
      <p:ext uri="{BB962C8B-B14F-4D97-AF65-F5344CB8AC3E}">
        <p14:creationId xmlns:p14="http://schemas.microsoft.com/office/powerpoint/2010/main" val="3747888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27D3E-5053-D4F8-5356-0621791FB63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B24B8EC-6BEA-86AE-BF5A-2A2A1219AF99}"/>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333F6B04-37E8-2510-BD44-B2A17417ACC3}"/>
              </a:ext>
            </a:extLst>
          </p:cNvPr>
          <p:cNvPicPr>
            <a:picLocks noChangeAspect="1"/>
          </p:cNvPicPr>
          <p:nvPr/>
        </p:nvPicPr>
        <p:blipFill>
          <a:blip r:embed="rId2"/>
          <a:stretch>
            <a:fillRect/>
          </a:stretch>
        </p:blipFill>
        <p:spPr>
          <a:xfrm>
            <a:off x="1364563" y="0"/>
            <a:ext cx="9138679" cy="6924852"/>
          </a:xfrm>
          <a:prstGeom prst="rect">
            <a:avLst/>
          </a:prstGeom>
        </p:spPr>
      </p:pic>
    </p:spTree>
    <p:extLst>
      <p:ext uri="{BB962C8B-B14F-4D97-AF65-F5344CB8AC3E}">
        <p14:creationId xmlns:p14="http://schemas.microsoft.com/office/powerpoint/2010/main" val="2593374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6A5EA-560C-778E-AFC4-E9F6E8223DE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DF7CCD4-1630-3AFD-4D15-387B0D8DD4D9}"/>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DCAE8FC7-4F84-48F9-1257-22E8BFA9FF1D}"/>
              </a:ext>
            </a:extLst>
          </p:cNvPr>
          <p:cNvPicPr>
            <a:picLocks noChangeAspect="1"/>
          </p:cNvPicPr>
          <p:nvPr/>
        </p:nvPicPr>
        <p:blipFill>
          <a:blip r:embed="rId2"/>
          <a:stretch>
            <a:fillRect/>
          </a:stretch>
        </p:blipFill>
        <p:spPr>
          <a:xfrm>
            <a:off x="1847019" y="0"/>
            <a:ext cx="8928687" cy="6733309"/>
          </a:xfrm>
          <a:prstGeom prst="rect">
            <a:avLst/>
          </a:prstGeom>
        </p:spPr>
      </p:pic>
    </p:spTree>
    <p:extLst>
      <p:ext uri="{BB962C8B-B14F-4D97-AF65-F5344CB8AC3E}">
        <p14:creationId xmlns:p14="http://schemas.microsoft.com/office/powerpoint/2010/main" val="54259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E615A-0D10-F3EE-9E39-CFCDE9BEC86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2E29C5F1-4C8C-7C23-9F1D-F5E80A25C657}"/>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93A1C987-855F-AA0E-6ED1-12B7FE359993}"/>
              </a:ext>
            </a:extLst>
          </p:cNvPr>
          <p:cNvPicPr>
            <a:picLocks noChangeAspect="1"/>
          </p:cNvPicPr>
          <p:nvPr/>
        </p:nvPicPr>
        <p:blipFill>
          <a:blip r:embed="rId2"/>
          <a:stretch>
            <a:fillRect/>
          </a:stretch>
        </p:blipFill>
        <p:spPr>
          <a:xfrm>
            <a:off x="3253946" y="0"/>
            <a:ext cx="6260757" cy="6520637"/>
          </a:xfrm>
          <a:prstGeom prst="rect">
            <a:avLst/>
          </a:prstGeom>
        </p:spPr>
      </p:pic>
    </p:spTree>
    <p:extLst>
      <p:ext uri="{BB962C8B-B14F-4D97-AF65-F5344CB8AC3E}">
        <p14:creationId xmlns:p14="http://schemas.microsoft.com/office/powerpoint/2010/main" val="4195092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E615A-0D10-F3EE-9E39-CFCDE9BEC86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2E29C5F1-4C8C-7C23-9F1D-F5E80A25C657}"/>
              </a:ext>
            </a:extLst>
          </p:cNvPr>
          <p:cNvSpPr>
            <a:spLocks noGrp="1"/>
          </p:cNvSpPr>
          <p:nvPr>
            <p:ph type="title"/>
          </p:nvPr>
        </p:nvSpPr>
        <p:spPr>
          <a:xfrm>
            <a:off x="739588" y="2418042"/>
            <a:ext cx="10515600" cy="1325563"/>
          </a:xfrm>
        </p:spPr>
        <p:txBody>
          <a:bodyPr/>
          <a:lstStyle/>
          <a:p>
            <a:r>
              <a:rPr lang="es-MX" dirty="0"/>
              <a:t>Cuánto es 1*2*3*4*5*6*7*8?</a:t>
            </a:r>
            <a:endParaRPr lang="es-CO" dirty="0"/>
          </a:p>
        </p:txBody>
      </p:sp>
    </p:spTree>
    <p:extLst>
      <p:ext uri="{BB962C8B-B14F-4D97-AF65-F5344CB8AC3E}">
        <p14:creationId xmlns:p14="http://schemas.microsoft.com/office/powerpoint/2010/main" val="876282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E615A-0D10-F3EE-9E39-CFCDE9BEC86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2E29C5F1-4C8C-7C23-9F1D-F5E80A25C657}"/>
              </a:ext>
            </a:extLst>
          </p:cNvPr>
          <p:cNvSpPr>
            <a:spLocks noGrp="1"/>
          </p:cNvSpPr>
          <p:nvPr>
            <p:ph type="title"/>
          </p:nvPr>
        </p:nvSpPr>
        <p:spPr>
          <a:xfrm>
            <a:off x="739588" y="2418042"/>
            <a:ext cx="10515600" cy="1325563"/>
          </a:xfrm>
        </p:spPr>
        <p:txBody>
          <a:bodyPr/>
          <a:lstStyle/>
          <a:p>
            <a:r>
              <a:rPr lang="es-MX" dirty="0"/>
              <a:t>Cuánto es 8*7*6*5*4*3*2*1?</a:t>
            </a:r>
            <a:endParaRPr lang="es-CO" dirty="0"/>
          </a:p>
        </p:txBody>
      </p:sp>
    </p:spTree>
    <p:extLst>
      <p:ext uri="{BB962C8B-B14F-4D97-AF65-F5344CB8AC3E}">
        <p14:creationId xmlns:p14="http://schemas.microsoft.com/office/powerpoint/2010/main" val="1297598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BDCDD-0CFC-BBC1-73FC-A988588F58E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4FAFBF7-1670-0650-8224-108EDE8A1730}"/>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A8E5F7A0-AA98-D00E-07C5-5288AFEE71BE}"/>
              </a:ext>
            </a:extLst>
          </p:cNvPr>
          <p:cNvPicPr>
            <a:picLocks noChangeAspect="1"/>
          </p:cNvPicPr>
          <p:nvPr/>
        </p:nvPicPr>
        <p:blipFill>
          <a:blip r:embed="rId2"/>
          <a:stretch>
            <a:fillRect/>
          </a:stretch>
        </p:blipFill>
        <p:spPr>
          <a:xfrm>
            <a:off x="1939132" y="0"/>
            <a:ext cx="8687681" cy="6851926"/>
          </a:xfrm>
          <a:prstGeom prst="rect">
            <a:avLst/>
          </a:prstGeom>
        </p:spPr>
      </p:pic>
    </p:spTree>
    <p:extLst>
      <p:ext uri="{BB962C8B-B14F-4D97-AF65-F5344CB8AC3E}">
        <p14:creationId xmlns:p14="http://schemas.microsoft.com/office/powerpoint/2010/main" val="757165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430C-DB36-A518-65D3-E34384942E7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3C43F10D-B283-5BDA-1D4E-86A7F1E99B36}"/>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2DCC815F-8340-02A0-C3C1-AFACE6BB1811}"/>
              </a:ext>
            </a:extLst>
          </p:cNvPr>
          <p:cNvPicPr>
            <a:picLocks noChangeAspect="1"/>
          </p:cNvPicPr>
          <p:nvPr/>
        </p:nvPicPr>
        <p:blipFill>
          <a:blip r:embed="rId2"/>
          <a:stretch>
            <a:fillRect/>
          </a:stretch>
        </p:blipFill>
        <p:spPr>
          <a:xfrm>
            <a:off x="2245346" y="0"/>
            <a:ext cx="7392924" cy="6652285"/>
          </a:xfrm>
          <a:prstGeom prst="rect">
            <a:avLst/>
          </a:prstGeom>
        </p:spPr>
      </p:pic>
    </p:spTree>
    <p:extLst>
      <p:ext uri="{BB962C8B-B14F-4D97-AF65-F5344CB8AC3E}">
        <p14:creationId xmlns:p14="http://schemas.microsoft.com/office/powerpoint/2010/main" val="116971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51BF7-6731-04B3-5F9E-B3D3021E7EF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F1FA1833-E29E-4C4F-F548-CB5CED8AE653}"/>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49F33E67-8897-87E9-623B-06A66A5A727F}"/>
              </a:ext>
            </a:extLst>
          </p:cNvPr>
          <p:cNvPicPr>
            <a:picLocks noChangeAspect="1"/>
          </p:cNvPicPr>
          <p:nvPr/>
        </p:nvPicPr>
        <p:blipFill>
          <a:blip r:embed="rId2"/>
          <a:stretch>
            <a:fillRect/>
          </a:stretch>
        </p:blipFill>
        <p:spPr>
          <a:xfrm>
            <a:off x="1458876" y="18535"/>
            <a:ext cx="9019654" cy="6841278"/>
          </a:xfrm>
          <a:prstGeom prst="rect">
            <a:avLst/>
          </a:prstGeom>
        </p:spPr>
      </p:pic>
      <p:cxnSp>
        <p:nvCxnSpPr>
          <p:cNvPr id="4" name="Conector recto 3">
            <a:extLst>
              <a:ext uri="{FF2B5EF4-FFF2-40B4-BE49-F238E27FC236}">
                <a16:creationId xmlns:a16="http://schemas.microsoft.com/office/drawing/2014/main" id="{027454EF-7312-4D03-87B8-BF5F6B1E0598}"/>
              </a:ext>
            </a:extLst>
          </p:cNvPr>
          <p:cNvCxnSpPr>
            <a:cxnSpLocks/>
          </p:cNvCxnSpPr>
          <p:nvPr/>
        </p:nvCxnSpPr>
        <p:spPr>
          <a:xfrm flipH="1">
            <a:off x="3325906" y="2268071"/>
            <a:ext cx="2967318" cy="27790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249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ADF34-9DB8-F537-EF2F-1BA271758EDB}"/>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A29CACC8-5187-0E90-3BCB-D6B906876B69}"/>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A5195E2E-DEEA-0F92-857C-21F0BEE96200}"/>
              </a:ext>
            </a:extLst>
          </p:cNvPr>
          <p:cNvPicPr>
            <a:picLocks noChangeAspect="1"/>
          </p:cNvPicPr>
          <p:nvPr/>
        </p:nvPicPr>
        <p:blipFill>
          <a:blip r:embed="rId2"/>
          <a:stretch>
            <a:fillRect/>
          </a:stretch>
        </p:blipFill>
        <p:spPr>
          <a:xfrm>
            <a:off x="2076639" y="0"/>
            <a:ext cx="8334545" cy="6858000"/>
          </a:xfrm>
          <a:prstGeom prst="rect">
            <a:avLst/>
          </a:prstGeom>
        </p:spPr>
      </p:pic>
    </p:spTree>
    <p:extLst>
      <p:ext uri="{BB962C8B-B14F-4D97-AF65-F5344CB8AC3E}">
        <p14:creationId xmlns:p14="http://schemas.microsoft.com/office/powerpoint/2010/main" val="1658505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ACB28-0CA2-C7AF-7172-ECD95E182C2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3DC3172E-8194-26D2-10EE-2CFC38BBBD1C}"/>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C1FCC15F-84B1-1883-6E65-CFC57662E743}"/>
              </a:ext>
            </a:extLst>
          </p:cNvPr>
          <p:cNvPicPr>
            <a:picLocks noChangeAspect="1"/>
          </p:cNvPicPr>
          <p:nvPr/>
        </p:nvPicPr>
        <p:blipFill>
          <a:blip r:embed="rId2"/>
          <a:stretch>
            <a:fillRect/>
          </a:stretch>
        </p:blipFill>
        <p:spPr>
          <a:xfrm>
            <a:off x="1301262" y="0"/>
            <a:ext cx="9589476" cy="6858000"/>
          </a:xfrm>
          <a:prstGeom prst="rect">
            <a:avLst/>
          </a:prstGeom>
        </p:spPr>
      </p:pic>
    </p:spTree>
    <p:extLst>
      <p:ext uri="{BB962C8B-B14F-4D97-AF65-F5344CB8AC3E}">
        <p14:creationId xmlns:p14="http://schemas.microsoft.com/office/powerpoint/2010/main" val="231510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MODELO DEL TRANSPORTE</a:t>
            </a:r>
          </a:p>
        </p:txBody>
      </p:sp>
      <p:sp>
        <p:nvSpPr>
          <p:cNvPr id="97" name="Google Shape;97;p2"/>
          <p:cNvSpPr txBox="1">
            <a:spLocks noGrp="1"/>
          </p:cNvSpPr>
          <p:nvPr>
            <p:ph type="body" idx="1"/>
          </p:nvPr>
        </p:nvSpPr>
        <p:spPr>
          <a:xfrm>
            <a:off x="838200" y="1429789"/>
            <a:ext cx="10515600" cy="4926561"/>
          </a:xfrm>
          <a:prstGeom prst="rect">
            <a:avLst/>
          </a:prstGeom>
          <a:noFill/>
          <a:ln>
            <a:noFill/>
          </a:ln>
        </p:spPr>
        <p:txBody>
          <a:bodyPr spcFirstLastPara="1" wrap="square" lIns="91425" tIns="45700" rIns="91425" bIns="45700" anchor="t" anchorCtr="0">
            <a:normAutofit lnSpcReduction="10000"/>
          </a:bodyPr>
          <a:lstStyle/>
          <a:p>
            <a:pPr indent="-457200">
              <a:spcBef>
                <a:spcPts val="0"/>
              </a:spcBef>
              <a:buSzPts val="2800"/>
            </a:pPr>
            <a:r>
              <a:rPr lang="es-MX" dirty="0"/>
              <a:t>Ejercicio: La empresa Oruga manufactura su producto en 3 plantas ubicadas en Bogotá, Tunja y Cúcuta, en las cuales hay una capacidad de producción semanal de 150, 60 y 180 unidades respectivamente. El producto es distribuido a través de 3 distribuidores ubicados en </a:t>
            </a:r>
            <a:r>
              <a:rPr lang="es-MX" dirty="0" err="1"/>
              <a:t>Chia</a:t>
            </a:r>
            <a:r>
              <a:rPr lang="es-MX" dirty="0"/>
              <a:t>, Cali y Pasto para los cuales se ha establecido una demanda semanal de 150, 120 y 90 unidades respectivamente. Si se sabe que el costo de transportar una unidad de la planta de Bogotá a </a:t>
            </a:r>
            <a:r>
              <a:rPr lang="es-MX" dirty="0" err="1"/>
              <a:t>Chia</a:t>
            </a:r>
            <a:r>
              <a:rPr lang="es-MX" dirty="0"/>
              <a:t> es $15, a Cali es $12 y a Pasto es $9; de la planta ubicada en Tunja a </a:t>
            </a:r>
            <a:r>
              <a:rPr lang="es-MX" dirty="0" err="1"/>
              <a:t>Chia</a:t>
            </a:r>
            <a:r>
              <a:rPr lang="es-MX" dirty="0"/>
              <a:t> es $9, a Cali es $12 y a Pasto es $6; mientras que el mismo costo calculados para la planta ubicada en Cúcuta son $12, $18 y $15 respectivamente par los distribuidores de </a:t>
            </a:r>
            <a:r>
              <a:rPr lang="es-MX" dirty="0" err="1"/>
              <a:t>Chia</a:t>
            </a:r>
            <a:r>
              <a:rPr lang="es-MX" dirty="0"/>
              <a:t>, Cali y Pasto; ¿Qué cantidad se debe enviar de cada planta a cada distribuidor para generar un costo total de transporte mínimo?.</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3</a:t>
            </a:fld>
            <a:endParaRPr/>
          </a:p>
        </p:txBody>
      </p:sp>
    </p:spTree>
    <p:extLst>
      <p:ext uri="{BB962C8B-B14F-4D97-AF65-F5344CB8AC3E}">
        <p14:creationId xmlns:p14="http://schemas.microsoft.com/office/powerpoint/2010/main" val="1730685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F4067-28A8-E2C3-B86F-F574E8B7FC0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E03FAC4-366D-E768-8AD8-683E4E3976A1}"/>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D20B6BE1-8D3B-77DA-2FE8-F427DE948E4E}"/>
              </a:ext>
            </a:extLst>
          </p:cNvPr>
          <p:cNvPicPr>
            <a:picLocks noChangeAspect="1"/>
          </p:cNvPicPr>
          <p:nvPr/>
        </p:nvPicPr>
        <p:blipFill>
          <a:blip r:embed="rId2"/>
          <a:stretch>
            <a:fillRect/>
          </a:stretch>
        </p:blipFill>
        <p:spPr>
          <a:xfrm>
            <a:off x="151570" y="604443"/>
            <a:ext cx="5944430" cy="5649113"/>
          </a:xfrm>
          <a:prstGeom prst="rect">
            <a:avLst/>
          </a:prstGeom>
        </p:spPr>
      </p:pic>
      <p:pic>
        <p:nvPicPr>
          <p:cNvPr id="7" name="Imagen 6">
            <a:extLst>
              <a:ext uri="{FF2B5EF4-FFF2-40B4-BE49-F238E27FC236}">
                <a16:creationId xmlns:a16="http://schemas.microsoft.com/office/drawing/2014/main" id="{3AB27B56-F1A7-DD8E-3612-D923E2812794}"/>
              </a:ext>
            </a:extLst>
          </p:cNvPr>
          <p:cNvPicPr>
            <a:picLocks noChangeAspect="1"/>
          </p:cNvPicPr>
          <p:nvPr/>
        </p:nvPicPr>
        <p:blipFill>
          <a:blip r:embed="rId3"/>
          <a:stretch>
            <a:fillRect/>
          </a:stretch>
        </p:blipFill>
        <p:spPr>
          <a:xfrm>
            <a:off x="6248422" y="1285575"/>
            <a:ext cx="5792008" cy="4286848"/>
          </a:xfrm>
          <a:prstGeom prst="rect">
            <a:avLst/>
          </a:prstGeom>
        </p:spPr>
      </p:pic>
    </p:spTree>
    <p:extLst>
      <p:ext uri="{BB962C8B-B14F-4D97-AF65-F5344CB8AC3E}">
        <p14:creationId xmlns:p14="http://schemas.microsoft.com/office/powerpoint/2010/main" val="997550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03322-8F8A-4449-C1A2-ABEAE6EED6D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61B9F41E-7AF9-C2D7-EAFF-2B82156FDC6E}"/>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38825528-1C42-5F2E-1DD2-D86D9FBFC45F}"/>
              </a:ext>
            </a:extLst>
          </p:cNvPr>
          <p:cNvPicPr>
            <a:picLocks noChangeAspect="1"/>
          </p:cNvPicPr>
          <p:nvPr/>
        </p:nvPicPr>
        <p:blipFill>
          <a:blip r:embed="rId2"/>
          <a:stretch>
            <a:fillRect/>
          </a:stretch>
        </p:blipFill>
        <p:spPr>
          <a:xfrm>
            <a:off x="0" y="680654"/>
            <a:ext cx="5687219" cy="5496692"/>
          </a:xfrm>
          <a:prstGeom prst="rect">
            <a:avLst/>
          </a:prstGeom>
        </p:spPr>
      </p:pic>
      <p:pic>
        <p:nvPicPr>
          <p:cNvPr id="8" name="Imagen 7">
            <a:extLst>
              <a:ext uri="{FF2B5EF4-FFF2-40B4-BE49-F238E27FC236}">
                <a16:creationId xmlns:a16="http://schemas.microsoft.com/office/drawing/2014/main" id="{23845131-DD44-23CB-4C60-F051879FF6E9}"/>
              </a:ext>
            </a:extLst>
          </p:cNvPr>
          <p:cNvPicPr>
            <a:picLocks noChangeAspect="1"/>
          </p:cNvPicPr>
          <p:nvPr/>
        </p:nvPicPr>
        <p:blipFill>
          <a:blip r:embed="rId3"/>
          <a:stretch>
            <a:fillRect/>
          </a:stretch>
        </p:blipFill>
        <p:spPr>
          <a:xfrm>
            <a:off x="5874441" y="504417"/>
            <a:ext cx="6077798" cy="5849166"/>
          </a:xfrm>
          <a:prstGeom prst="rect">
            <a:avLst/>
          </a:prstGeom>
        </p:spPr>
      </p:pic>
    </p:spTree>
    <p:extLst>
      <p:ext uri="{BB962C8B-B14F-4D97-AF65-F5344CB8AC3E}">
        <p14:creationId xmlns:p14="http://schemas.microsoft.com/office/powerpoint/2010/main" val="1733159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18FC6-4A11-1032-679C-787FF07142E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0E08B8C-536B-CF7F-EF45-D5B0298D8D2E}"/>
              </a:ext>
            </a:extLst>
          </p:cNvPr>
          <p:cNvSpPr>
            <a:spLocks noGrp="1"/>
          </p:cNvSpPr>
          <p:nvPr>
            <p:ph type="title"/>
          </p:nvPr>
        </p:nvSpPr>
        <p:spPr/>
        <p:txBody>
          <a:bodyPr/>
          <a:lstStyle/>
          <a:p>
            <a:endParaRPr lang="es-CO"/>
          </a:p>
        </p:txBody>
      </p:sp>
      <p:pic>
        <p:nvPicPr>
          <p:cNvPr id="7" name="Imagen 6">
            <a:extLst>
              <a:ext uri="{FF2B5EF4-FFF2-40B4-BE49-F238E27FC236}">
                <a16:creationId xmlns:a16="http://schemas.microsoft.com/office/drawing/2014/main" id="{6F6D4D32-FFC7-E2E2-B137-37F6980EA913}"/>
              </a:ext>
            </a:extLst>
          </p:cNvPr>
          <p:cNvPicPr>
            <a:picLocks noChangeAspect="1"/>
          </p:cNvPicPr>
          <p:nvPr/>
        </p:nvPicPr>
        <p:blipFill>
          <a:blip r:embed="rId2"/>
          <a:stretch>
            <a:fillRect/>
          </a:stretch>
        </p:blipFill>
        <p:spPr>
          <a:xfrm>
            <a:off x="1765759" y="0"/>
            <a:ext cx="8786912" cy="6879590"/>
          </a:xfrm>
          <a:prstGeom prst="rect">
            <a:avLst/>
          </a:prstGeom>
        </p:spPr>
      </p:pic>
    </p:spTree>
    <p:extLst>
      <p:ext uri="{BB962C8B-B14F-4D97-AF65-F5344CB8AC3E}">
        <p14:creationId xmlns:p14="http://schemas.microsoft.com/office/powerpoint/2010/main" val="1240431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0D5C-764B-3FD5-8B2A-A0C2D776925C}"/>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FD5BFB8-D6F7-A473-6BD1-3D7040A9D5C2}"/>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105AA4AE-98F2-E15E-26E3-C72AF17AC41F}"/>
              </a:ext>
            </a:extLst>
          </p:cNvPr>
          <p:cNvPicPr>
            <a:picLocks noChangeAspect="1"/>
          </p:cNvPicPr>
          <p:nvPr/>
        </p:nvPicPr>
        <p:blipFill>
          <a:blip r:embed="rId2"/>
          <a:stretch>
            <a:fillRect/>
          </a:stretch>
        </p:blipFill>
        <p:spPr>
          <a:xfrm>
            <a:off x="838199" y="365125"/>
            <a:ext cx="10842419" cy="6127750"/>
          </a:xfrm>
          <a:prstGeom prst="rect">
            <a:avLst/>
          </a:prstGeom>
        </p:spPr>
      </p:pic>
    </p:spTree>
    <p:extLst>
      <p:ext uri="{BB962C8B-B14F-4D97-AF65-F5344CB8AC3E}">
        <p14:creationId xmlns:p14="http://schemas.microsoft.com/office/powerpoint/2010/main" val="3995064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99C7E-B2B7-FF31-9893-8FA8A530661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396775CD-DCA3-BF27-DDBB-05C79FD35AC9}"/>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4AC09692-B7CD-AA5B-8FEE-23726E037D2C}"/>
              </a:ext>
            </a:extLst>
          </p:cNvPr>
          <p:cNvPicPr>
            <a:picLocks noChangeAspect="1"/>
          </p:cNvPicPr>
          <p:nvPr/>
        </p:nvPicPr>
        <p:blipFill>
          <a:blip r:embed="rId2"/>
          <a:stretch>
            <a:fillRect/>
          </a:stretch>
        </p:blipFill>
        <p:spPr>
          <a:xfrm>
            <a:off x="574927" y="242752"/>
            <a:ext cx="11312316" cy="6250123"/>
          </a:xfrm>
          <a:prstGeom prst="rect">
            <a:avLst/>
          </a:prstGeom>
        </p:spPr>
      </p:pic>
    </p:spTree>
    <p:extLst>
      <p:ext uri="{BB962C8B-B14F-4D97-AF65-F5344CB8AC3E}">
        <p14:creationId xmlns:p14="http://schemas.microsoft.com/office/powerpoint/2010/main" val="2745074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433F3-B8A7-1CD8-F66D-58EC35AECAC2}"/>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2312C670-83C2-C645-0F49-B15F78F86ED8}"/>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2A919B03-9441-99A0-5D59-22DEB136D369}"/>
              </a:ext>
            </a:extLst>
          </p:cNvPr>
          <p:cNvPicPr>
            <a:picLocks noChangeAspect="1"/>
          </p:cNvPicPr>
          <p:nvPr/>
        </p:nvPicPr>
        <p:blipFill>
          <a:blip r:embed="rId2"/>
          <a:stretch>
            <a:fillRect/>
          </a:stretch>
        </p:blipFill>
        <p:spPr>
          <a:xfrm>
            <a:off x="184267" y="315697"/>
            <a:ext cx="11863159" cy="6307524"/>
          </a:xfrm>
          <a:prstGeom prst="rect">
            <a:avLst/>
          </a:prstGeom>
        </p:spPr>
      </p:pic>
    </p:spTree>
    <p:extLst>
      <p:ext uri="{BB962C8B-B14F-4D97-AF65-F5344CB8AC3E}">
        <p14:creationId xmlns:p14="http://schemas.microsoft.com/office/powerpoint/2010/main" val="1719372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5F1AA-C43D-8ACD-47B1-62A6AB5CD63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075C73F-F88D-02B3-22B2-2B7816C01213}"/>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6B012928-5453-A30D-4F0B-4F85E782472B}"/>
              </a:ext>
            </a:extLst>
          </p:cNvPr>
          <p:cNvPicPr>
            <a:picLocks noChangeAspect="1"/>
          </p:cNvPicPr>
          <p:nvPr/>
        </p:nvPicPr>
        <p:blipFill>
          <a:blip r:embed="rId2"/>
          <a:stretch>
            <a:fillRect/>
          </a:stretch>
        </p:blipFill>
        <p:spPr>
          <a:xfrm>
            <a:off x="362442" y="0"/>
            <a:ext cx="11467116" cy="6779728"/>
          </a:xfrm>
          <a:prstGeom prst="rect">
            <a:avLst/>
          </a:prstGeom>
        </p:spPr>
      </p:pic>
    </p:spTree>
    <p:extLst>
      <p:ext uri="{BB962C8B-B14F-4D97-AF65-F5344CB8AC3E}">
        <p14:creationId xmlns:p14="http://schemas.microsoft.com/office/powerpoint/2010/main" val="358821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7BC9D-B7B1-9C5A-70CC-36D347BAFAA7}"/>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8C28FAA-DD9A-9F9A-7699-BC939C90A82B}"/>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Método de la Esquina Noroeste</a:t>
            </a:r>
            <a:endParaRPr lang="es-CO" dirty="0"/>
          </a:p>
        </p:txBody>
      </p:sp>
      <p:pic>
        <p:nvPicPr>
          <p:cNvPr id="3" name="Imagen 2">
            <a:extLst>
              <a:ext uri="{FF2B5EF4-FFF2-40B4-BE49-F238E27FC236}">
                <a16:creationId xmlns:a16="http://schemas.microsoft.com/office/drawing/2014/main" id="{3D772F4A-243B-0D4F-E44D-7A61C8CD3816}"/>
              </a:ext>
            </a:extLst>
          </p:cNvPr>
          <p:cNvPicPr>
            <a:picLocks noChangeAspect="1"/>
          </p:cNvPicPr>
          <p:nvPr/>
        </p:nvPicPr>
        <p:blipFill>
          <a:blip r:embed="rId2"/>
          <a:stretch>
            <a:fillRect/>
          </a:stretch>
        </p:blipFill>
        <p:spPr>
          <a:xfrm>
            <a:off x="193343" y="1961945"/>
            <a:ext cx="4827544" cy="3608940"/>
          </a:xfrm>
          <a:prstGeom prst="rect">
            <a:avLst/>
          </a:prstGeom>
        </p:spPr>
      </p:pic>
      <p:pic>
        <p:nvPicPr>
          <p:cNvPr id="7" name="Imagen 6">
            <a:extLst>
              <a:ext uri="{FF2B5EF4-FFF2-40B4-BE49-F238E27FC236}">
                <a16:creationId xmlns:a16="http://schemas.microsoft.com/office/drawing/2014/main" id="{35DAC636-E263-30B9-20DD-42B7D39129A9}"/>
              </a:ext>
            </a:extLst>
          </p:cNvPr>
          <p:cNvPicPr>
            <a:picLocks noChangeAspect="1"/>
          </p:cNvPicPr>
          <p:nvPr/>
        </p:nvPicPr>
        <p:blipFill>
          <a:blip r:embed="rId3"/>
          <a:stretch>
            <a:fillRect/>
          </a:stretch>
        </p:blipFill>
        <p:spPr>
          <a:xfrm>
            <a:off x="5020887" y="2008903"/>
            <a:ext cx="6739082" cy="3833239"/>
          </a:xfrm>
          <a:prstGeom prst="rect">
            <a:avLst/>
          </a:prstGeom>
        </p:spPr>
      </p:pic>
    </p:spTree>
    <p:extLst>
      <p:ext uri="{BB962C8B-B14F-4D97-AF65-F5344CB8AC3E}">
        <p14:creationId xmlns:p14="http://schemas.microsoft.com/office/powerpoint/2010/main" val="3759330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3D074-13F9-85DC-899A-12DD2416C651}"/>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33A7268F-3A86-5B4B-6F14-4EAB556579F7}"/>
              </a:ext>
            </a:extLst>
          </p:cNvPr>
          <p:cNvPicPr>
            <a:picLocks noChangeAspect="1"/>
          </p:cNvPicPr>
          <p:nvPr/>
        </p:nvPicPr>
        <p:blipFill>
          <a:blip r:embed="rId2"/>
          <a:stretch>
            <a:fillRect/>
          </a:stretch>
        </p:blipFill>
        <p:spPr>
          <a:xfrm>
            <a:off x="1107979" y="231893"/>
            <a:ext cx="9781693" cy="6538111"/>
          </a:xfrm>
          <a:prstGeom prst="rect">
            <a:avLst/>
          </a:prstGeom>
        </p:spPr>
      </p:pic>
    </p:spTree>
    <p:extLst>
      <p:ext uri="{BB962C8B-B14F-4D97-AF65-F5344CB8AC3E}">
        <p14:creationId xmlns:p14="http://schemas.microsoft.com/office/powerpoint/2010/main" val="2716999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1742D-0158-71CC-9F9D-E9C3632C4A7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BFF916C9-0174-DDBC-D32F-72D0B1053262}"/>
              </a:ext>
            </a:extLst>
          </p:cNvPr>
          <p:cNvPicPr>
            <a:picLocks noChangeAspect="1"/>
          </p:cNvPicPr>
          <p:nvPr/>
        </p:nvPicPr>
        <p:blipFill>
          <a:blip r:embed="rId2"/>
          <a:stretch>
            <a:fillRect/>
          </a:stretch>
        </p:blipFill>
        <p:spPr>
          <a:xfrm>
            <a:off x="1655528" y="0"/>
            <a:ext cx="8880943" cy="2848604"/>
          </a:xfrm>
          <a:prstGeom prst="rect">
            <a:avLst/>
          </a:prstGeom>
        </p:spPr>
      </p:pic>
      <p:pic>
        <p:nvPicPr>
          <p:cNvPr id="5" name="Imagen 4">
            <a:extLst>
              <a:ext uri="{FF2B5EF4-FFF2-40B4-BE49-F238E27FC236}">
                <a16:creationId xmlns:a16="http://schemas.microsoft.com/office/drawing/2014/main" id="{CF30A7BA-2C48-88C2-F599-C8188FBFC44B}"/>
              </a:ext>
            </a:extLst>
          </p:cNvPr>
          <p:cNvPicPr>
            <a:picLocks noChangeAspect="1"/>
          </p:cNvPicPr>
          <p:nvPr/>
        </p:nvPicPr>
        <p:blipFill>
          <a:blip r:embed="rId3"/>
          <a:stretch>
            <a:fillRect/>
          </a:stretch>
        </p:blipFill>
        <p:spPr>
          <a:xfrm>
            <a:off x="2730998" y="2848604"/>
            <a:ext cx="7510282" cy="3982948"/>
          </a:xfrm>
          <a:prstGeom prst="rect">
            <a:avLst/>
          </a:prstGeom>
        </p:spPr>
      </p:pic>
    </p:spTree>
    <p:extLst>
      <p:ext uri="{BB962C8B-B14F-4D97-AF65-F5344CB8AC3E}">
        <p14:creationId xmlns:p14="http://schemas.microsoft.com/office/powerpoint/2010/main" val="228878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MODELO DEL TRANSPORTE</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4</a:t>
            </a:fld>
            <a:endParaRPr/>
          </a:p>
        </p:txBody>
      </p:sp>
      <p:pic>
        <p:nvPicPr>
          <p:cNvPr id="5" name="Imagen 4">
            <a:extLst>
              <a:ext uri="{FF2B5EF4-FFF2-40B4-BE49-F238E27FC236}">
                <a16:creationId xmlns:a16="http://schemas.microsoft.com/office/drawing/2014/main" id="{116C7C69-C51C-97AE-317D-4A2762A78F92}"/>
              </a:ext>
            </a:extLst>
          </p:cNvPr>
          <p:cNvPicPr>
            <a:picLocks noChangeAspect="1"/>
          </p:cNvPicPr>
          <p:nvPr/>
        </p:nvPicPr>
        <p:blipFill>
          <a:blip r:embed="rId3"/>
          <a:stretch>
            <a:fillRect/>
          </a:stretch>
        </p:blipFill>
        <p:spPr>
          <a:xfrm>
            <a:off x="68713" y="1464966"/>
            <a:ext cx="6409031" cy="2263291"/>
          </a:xfrm>
          <a:prstGeom prst="rect">
            <a:avLst/>
          </a:prstGeom>
        </p:spPr>
      </p:pic>
      <p:pic>
        <p:nvPicPr>
          <p:cNvPr id="7" name="Imagen 6">
            <a:extLst>
              <a:ext uri="{FF2B5EF4-FFF2-40B4-BE49-F238E27FC236}">
                <a16:creationId xmlns:a16="http://schemas.microsoft.com/office/drawing/2014/main" id="{C39DD916-BEAB-1C79-8F5D-51BADEC13B29}"/>
              </a:ext>
            </a:extLst>
          </p:cNvPr>
          <p:cNvPicPr>
            <a:picLocks noChangeAspect="1"/>
          </p:cNvPicPr>
          <p:nvPr/>
        </p:nvPicPr>
        <p:blipFill>
          <a:blip r:embed="rId4"/>
          <a:stretch>
            <a:fillRect/>
          </a:stretch>
        </p:blipFill>
        <p:spPr>
          <a:xfrm>
            <a:off x="6599416" y="3429001"/>
            <a:ext cx="5236873" cy="3163944"/>
          </a:xfrm>
          <a:prstGeom prst="rect">
            <a:avLst/>
          </a:prstGeom>
        </p:spPr>
      </p:pic>
    </p:spTree>
    <p:extLst>
      <p:ext uri="{BB962C8B-B14F-4D97-AF65-F5344CB8AC3E}">
        <p14:creationId xmlns:p14="http://schemas.microsoft.com/office/powerpoint/2010/main" val="189707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10EE4-7E48-3199-224C-CDB425EA0C57}"/>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32DC1E2-DAC5-2940-4447-C284918A5165}"/>
              </a:ext>
            </a:extLst>
          </p:cNvPr>
          <p:cNvPicPr>
            <a:picLocks noChangeAspect="1"/>
          </p:cNvPicPr>
          <p:nvPr/>
        </p:nvPicPr>
        <p:blipFill>
          <a:blip r:embed="rId2"/>
          <a:stretch>
            <a:fillRect/>
          </a:stretch>
        </p:blipFill>
        <p:spPr>
          <a:xfrm>
            <a:off x="49875" y="33250"/>
            <a:ext cx="6399240" cy="2959332"/>
          </a:xfrm>
          <a:prstGeom prst="rect">
            <a:avLst/>
          </a:prstGeom>
        </p:spPr>
      </p:pic>
      <p:pic>
        <p:nvPicPr>
          <p:cNvPr id="7" name="Imagen 6">
            <a:extLst>
              <a:ext uri="{FF2B5EF4-FFF2-40B4-BE49-F238E27FC236}">
                <a16:creationId xmlns:a16="http://schemas.microsoft.com/office/drawing/2014/main" id="{96A9EDDD-BB7B-A1CE-0877-F36263208553}"/>
              </a:ext>
            </a:extLst>
          </p:cNvPr>
          <p:cNvPicPr>
            <a:picLocks noChangeAspect="1"/>
          </p:cNvPicPr>
          <p:nvPr/>
        </p:nvPicPr>
        <p:blipFill>
          <a:blip r:embed="rId3"/>
          <a:stretch>
            <a:fillRect/>
          </a:stretch>
        </p:blipFill>
        <p:spPr>
          <a:xfrm>
            <a:off x="5186798" y="2992582"/>
            <a:ext cx="6955327" cy="3721236"/>
          </a:xfrm>
          <a:prstGeom prst="rect">
            <a:avLst/>
          </a:prstGeom>
        </p:spPr>
      </p:pic>
    </p:spTree>
    <p:extLst>
      <p:ext uri="{BB962C8B-B14F-4D97-AF65-F5344CB8AC3E}">
        <p14:creationId xmlns:p14="http://schemas.microsoft.com/office/powerpoint/2010/main" val="3215460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3E1D8-57DB-53C7-9533-7A6F1464229D}"/>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165EC49-DF41-D898-2504-1258DCF3BBCB}"/>
              </a:ext>
            </a:extLst>
          </p:cNvPr>
          <p:cNvPicPr>
            <a:picLocks noChangeAspect="1"/>
          </p:cNvPicPr>
          <p:nvPr/>
        </p:nvPicPr>
        <p:blipFill>
          <a:blip r:embed="rId2"/>
          <a:stretch>
            <a:fillRect/>
          </a:stretch>
        </p:blipFill>
        <p:spPr>
          <a:xfrm>
            <a:off x="139855" y="88308"/>
            <a:ext cx="6028191" cy="3400518"/>
          </a:xfrm>
          <a:prstGeom prst="rect">
            <a:avLst/>
          </a:prstGeom>
        </p:spPr>
      </p:pic>
      <p:pic>
        <p:nvPicPr>
          <p:cNvPr id="6" name="Imagen 5">
            <a:extLst>
              <a:ext uri="{FF2B5EF4-FFF2-40B4-BE49-F238E27FC236}">
                <a16:creationId xmlns:a16="http://schemas.microsoft.com/office/drawing/2014/main" id="{27ED5830-D37A-C03A-E917-0080C3967DC2}"/>
              </a:ext>
            </a:extLst>
          </p:cNvPr>
          <p:cNvPicPr>
            <a:picLocks noChangeAspect="1"/>
          </p:cNvPicPr>
          <p:nvPr/>
        </p:nvPicPr>
        <p:blipFill>
          <a:blip r:embed="rId3"/>
          <a:stretch>
            <a:fillRect/>
          </a:stretch>
        </p:blipFill>
        <p:spPr>
          <a:xfrm>
            <a:off x="4957500" y="3368149"/>
            <a:ext cx="7094645" cy="3401543"/>
          </a:xfrm>
          <a:prstGeom prst="rect">
            <a:avLst/>
          </a:prstGeom>
        </p:spPr>
      </p:pic>
    </p:spTree>
    <p:extLst>
      <p:ext uri="{BB962C8B-B14F-4D97-AF65-F5344CB8AC3E}">
        <p14:creationId xmlns:p14="http://schemas.microsoft.com/office/powerpoint/2010/main" val="3915347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B6C40-75DC-E463-312D-F8D1C621D87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212D0DC-3047-5A8F-1780-16D17879DF58}"/>
              </a:ext>
            </a:extLst>
          </p:cNvPr>
          <p:cNvPicPr>
            <a:picLocks noChangeAspect="1"/>
          </p:cNvPicPr>
          <p:nvPr/>
        </p:nvPicPr>
        <p:blipFill>
          <a:blip r:embed="rId2"/>
          <a:stretch>
            <a:fillRect/>
          </a:stretch>
        </p:blipFill>
        <p:spPr>
          <a:xfrm>
            <a:off x="118464" y="121228"/>
            <a:ext cx="11962057" cy="3037608"/>
          </a:xfrm>
          <a:prstGeom prst="rect">
            <a:avLst/>
          </a:prstGeom>
        </p:spPr>
      </p:pic>
      <p:sp>
        <p:nvSpPr>
          <p:cNvPr id="7" name="CuadroTexto 6">
            <a:extLst>
              <a:ext uri="{FF2B5EF4-FFF2-40B4-BE49-F238E27FC236}">
                <a16:creationId xmlns:a16="http://schemas.microsoft.com/office/drawing/2014/main" id="{38B13468-3453-8877-9499-01319D144D32}"/>
              </a:ext>
            </a:extLst>
          </p:cNvPr>
          <p:cNvSpPr txBox="1"/>
          <p:nvPr/>
        </p:nvSpPr>
        <p:spPr>
          <a:xfrm>
            <a:off x="219945" y="4428448"/>
            <a:ext cx="11752110" cy="1785104"/>
          </a:xfrm>
          <a:prstGeom prst="rect">
            <a:avLst/>
          </a:prstGeom>
          <a:noFill/>
        </p:spPr>
        <p:txBody>
          <a:bodyPr wrap="square">
            <a:spAutoFit/>
          </a:bodyPr>
          <a:lstStyle/>
          <a:p>
            <a:r>
              <a:rPr lang="es-MX" sz="2200" dirty="0"/>
              <a:t>En consecuencia, la solución básica factible inicial es: </a:t>
            </a:r>
          </a:p>
          <a:p>
            <a:r>
              <a:rPr lang="es-MX" sz="2200" dirty="0"/>
              <a:t>Z= 10 x11 + 2 x12 + 20 x13 +11 x14 + 7 x21 +9 x22 + 20 x23 +12 x24 + 4 x31 + 14 x32 + 16 x33 + 18 x34 </a:t>
            </a:r>
          </a:p>
          <a:p>
            <a:r>
              <a:rPr lang="es-MX" sz="2200" dirty="0"/>
              <a:t>que reporta un costo (valor en la función objetivo) de: </a:t>
            </a:r>
          </a:p>
          <a:p>
            <a:r>
              <a:rPr lang="es-MX" sz="2200" dirty="0"/>
              <a:t>Z = 10(5) + 2 (10) + 20 (0) +11 (0) + 7 (0) +9 (5) + 20 (15) +12 (5) + 4 (0) + 14 (0) + 16(0) + 18(10) = 565</a:t>
            </a:r>
            <a:endParaRPr lang="es-CO" sz="2200" dirty="0"/>
          </a:p>
        </p:txBody>
      </p:sp>
    </p:spTree>
    <p:extLst>
      <p:ext uri="{BB962C8B-B14F-4D97-AF65-F5344CB8AC3E}">
        <p14:creationId xmlns:p14="http://schemas.microsoft.com/office/powerpoint/2010/main" val="2454147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85181-A8BE-AB9B-8444-90BDC6FE0078}"/>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7D47673-C4B3-D9A3-199B-89E0E2D3F105}"/>
              </a:ext>
            </a:extLst>
          </p:cNvPr>
          <p:cNvPicPr>
            <a:picLocks noChangeAspect="1"/>
          </p:cNvPicPr>
          <p:nvPr/>
        </p:nvPicPr>
        <p:blipFill>
          <a:blip r:embed="rId2"/>
          <a:stretch>
            <a:fillRect/>
          </a:stretch>
        </p:blipFill>
        <p:spPr>
          <a:xfrm>
            <a:off x="239606" y="685417"/>
            <a:ext cx="4829849" cy="5487166"/>
          </a:xfrm>
          <a:prstGeom prst="rect">
            <a:avLst/>
          </a:prstGeom>
        </p:spPr>
      </p:pic>
      <p:pic>
        <p:nvPicPr>
          <p:cNvPr id="6" name="Imagen 5">
            <a:extLst>
              <a:ext uri="{FF2B5EF4-FFF2-40B4-BE49-F238E27FC236}">
                <a16:creationId xmlns:a16="http://schemas.microsoft.com/office/drawing/2014/main" id="{26B3A236-B836-A3CC-F134-F66C28F5B107}"/>
              </a:ext>
            </a:extLst>
          </p:cNvPr>
          <p:cNvPicPr>
            <a:picLocks noChangeAspect="1"/>
          </p:cNvPicPr>
          <p:nvPr/>
        </p:nvPicPr>
        <p:blipFill>
          <a:blip r:embed="rId3"/>
          <a:stretch>
            <a:fillRect/>
          </a:stretch>
        </p:blipFill>
        <p:spPr>
          <a:xfrm>
            <a:off x="6007331" y="532484"/>
            <a:ext cx="5131724" cy="5935950"/>
          </a:xfrm>
          <a:prstGeom prst="rect">
            <a:avLst/>
          </a:prstGeom>
        </p:spPr>
      </p:pic>
    </p:spTree>
    <p:extLst>
      <p:ext uri="{BB962C8B-B14F-4D97-AF65-F5344CB8AC3E}">
        <p14:creationId xmlns:p14="http://schemas.microsoft.com/office/powerpoint/2010/main" val="234427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E0F41-68BF-8C4D-4197-1F4848BA0787}"/>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5C1F569-2213-3380-487E-866531255894}"/>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Costo mínimo</a:t>
            </a:r>
            <a:endParaRPr lang="es-CO" dirty="0"/>
          </a:p>
        </p:txBody>
      </p:sp>
      <p:pic>
        <p:nvPicPr>
          <p:cNvPr id="4" name="Imagen 3">
            <a:extLst>
              <a:ext uri="{FF2B5EF4-FFF2-40B4-BE49-F238E27FC236}">
                <a16:creationId xmlns:a16="http://schemas.microsoft.com/office/drawing/2014/main" id="{02E5CD8A-855F-8B27-EF80-04DDE6B3C205}"/>
              </a:ext>
            </a:extLst>
          </p:cNvPr>
          <p:cNvPicPr>
            <a:picLocks noChangeAspect="1"/>
          </p:cNvPicPr>
          <p:nvPr/>
        </p:nvPicPr>
        <p:blipFill>
          <a:blip r:embed="rId2"/>
          <a:stretch>
            <a:fillRect/>
          </a:stretch>
        </p:blipFill>
        <p:spPr>
          <a:xfrm>
            <a:off x="2099234" y="1690688"/>
            <a:ext cx="7993531" cy="1966912"/>
          </a:xfrm>
          <a:prstGeom prst="rect">
            <a:avLst/>
          </a:prstGeom>
        </p:spPr>
      </p:pic>
      <p:pic>
        <p:nvPicPr>
          <p:cNvPr id="8" name="Imagen 7">
            <a:extLst>
              <a:ext uri="{FF2B5EF4-FFF2-40B4-BE49-F238E27FC236}">
                <a16:creationId xmlns:a16="http://schemas.microsoft.com/office/drawing/2014/main" id="{53B83EF9-7248-92E1-91EA-051A3033186C}"/>
              </a:ext>
            </a:extLst>
          </p:cNvPr>
          <p:cNvPicPr>
            <a:picLocks noChangeAspect="1"/>
          </p:cNvPicPr>
          <p:nvPr/>
        </p:nvPicPr>
        <p:blipFill>
          <a:blip r:embed="rId3"/>
          <a:stretch>
            <a:fillRect/>
          </a:stretch>
        </p:blipFill>
        <p:spPr>
          <a:xfrm>
            <a:off x="1512673" y="4263303"/>
            <a:ext cx="9166651" cy="1808018"/>
          </a:xfrm>
          <a:prstGeom prst="rect">
            <a:avLst/>
          </a:prstGeom>
        </p:spPr>
      </p:pic>
    </p:spTree>
    <p:extLst>
      <p:ext uri="{BB962C8B-B14F-4D97-AF65-F5344CB8AC3E}">
        <p14:creationId xmlns:p14="http://schemas.microsoft.com/office/powerpoint/2010/main" val="3017016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13F4A-2E50-4C6B-7B67-ACCB0A8879B9}"/>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2F2FDA29-FD51-088F-4DE5-B2EC39CE2A0F}"/>
              </a:ext>
            </a:extLst>
          </p:cNvPr>
          <p:cNvPicPr>
            <a:picLocks noChangeAspect="1"/>
          </p:cNvPicPr>
          <p:nvPr/>
        </p:nvPicPr>
        <p:blipFill>
          <a:blip r:embed="rId2"/>
          <a:stretch>
            <a:fillRect/>
          </a:stretch>
        </p:blipFill>
        <p:spPr>
          <a:xfrm>
            <a:off x="1617092" y="152142"/>
            <a:ext cx="8782840" cy="2165633"/>
          </a:xfrm>
          <a:prstGeom prst="rect">
            <a:avLst/>
          </a:prstGeom>
        </p:spPr>
      </p:pic>
      <p:pic>
        <p:nvPicPr>
          <p:cNvPr id="10" name="Imagen 9">
            <a:extLst>
              <a:ext uri="{FF2B5EF4-FFF2-40B4-BE49-F238E27FC236}">
                <a16:creationId xmlns:a16="http://schemas.microsoft.com/office/drawing/2014/main" id="{8B5B755C-64B9-9250-E8A2-F99B6A4B0FCB}"/>
              </a:ext>
            </a:extLst>
          </p:cNvPr>
          <p:cNvPicPr>
            <a:picLocks noChangeAspect="1"/>
          </p:cNvPicPr>
          <p:nvPr/>
        </p:nvPicPr>
        <p:blipFill>
          <a:blip r:embed="rId3"/>
          <a:stretch>
            <a:fillRect/>
          </a:stretch>
        </p:blipFill>
        <p:spPr>
          <a:xfrm>
            <a:off x="1550094" y="2377440"/>
            <a:ext cx="8849837" cy="2225298"/>
          </a:xfrm>
          <a:prstGeom prst="rect">
            <a:avLst/>
          </a:prstGeom>
        </p:spPr>
      </p:pic>
      <p:pic>
        <p:nvPicPr>
          <p:cNvPr id="12" name="Imagen 11">
            <a:extLst>
              <a:ext uri="{FF2B5EF4-FFF2-40B4-BE49-F238E27FC236}">
                <a16:creationId xmlns:a16="http://schemas.microsoft.com/office/drawing/2014/main" id="{3B078B8C-7359-E861-587A-FC73ECFB54DE}"/>
              </a:ext>
            </a:extLst>
          </p:cNvPr>
          <p:cNvPicPr>
            <a:picLocks noChangeAspect="1"/>
          </p:cNvPicPr>
          <p:nvPr/>
        </p:nvPicPr>
        <p:blipFill>
          <a:blip r:embed="rId4"/>
          <a:stretch>
            <a:fillRect/>
          </a:stretch>
        </p:blipFill>
        <p:spPr>
          <a:xfrm>
            <a:off x="1852275" y="4662403"/>
            <a:ext cx="8547656" cy="1955676"/>
          </a:xfrm>
          <a:prstGeom prst="rect">
            <a:avLst/>
          </a:prstGeom>
        </p:spPr>
      </p:pic>
    </p:spTree>
    <p:extLst>
      <p:ext uri="{BB962C8B-B14F-4D97-AF65-F5344CB8AC3E}">
        <p14:creationId xmlns:p14="http://schemas.microsoft.com/office/powerpoint/2010/main" val="2490323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1DF3-9A88-30CC-A728-47E76988B003}"/>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94D23BF-732A-646F-FC32-92324855EE6B}"/>
              </a:ext>
            </a:extLst>
          </p:cNvPr>
          <p:cNvPicPr>
            <a:picLocks noChangeAspect="1"/>
          </p:cNvPicPr>
          <p:nvPr/>
        </p:nvPicPr>
        <p:blipFill>
          <a:blip r:embed="rId2"/>
          <a:stretch>
            <a:fillRect/>
          </a:stretch>
        </p:blipFill>
        <p:spPr>
          <a:xfrm>
            <a:off x="1702645" y="0"/>
            <a:ext cx="9004147" cy="2131160"/>
          </a:xfrm>
          <a:prstGeom prst="rect">
            <a:avLst/>
          </a:prstGeom>
        </p:spPr>
      </p:pic>
      <p:pic>
        <p:nvPicPr>
          <p:cNvPr id="5" name="Imagen 4">
            <a:extLst>
              <a:ext uri="{FF2B5EF4-FFF2-40B4-BE49-F238E27FC236}">
                <a16:creationId xmlns:a16="http://schemas.microsoft.com/office/drawing/2014/main" id="{F967AB01-854C-35EF-E7E8-DE0AE32F212D}"/>
              </a:ext>
            </a:extLst>
          </p:cNvPr>
          <p:cNvPicPr>
            <a:picLocks noChangeAspect="1"/>
          </p:cNvPicPr>
          <p:nvPr/>
        </p:nvPicPr>
        <p:blipFill>
          <a:blip r:embed="rId3"/>
          <a:stretch>
            <a:fillRect/>
          </a:stretch>
        </p:blipFill>
        <p:spPr>
          <a:xfrm>
            <a:off x="1702645" y="2131159"/>
            <a:ext cx="9004147" cy="2044767"/>
          </a:xfrm>
          <a:prstGeom prst="rect">
            <a:avLst/>
          </a:prstGeom>
        </p:spPr>
      </p:pic>
      <p:pic>
        <p:nvPicPr>
          <p:cNvPr id="8" name="Imagen 7">
            <a:extLst>
              <a:ext uri="{FF2B5EF4-FFF2-40B4-BE49-F238E27FC236}">
                <a16:creationId xmlns:a16="http://schemas.microsoft.com/office/drawing/2014/main" id="{21C39EB9-D2A4-9354-7845-00190B5070A9}"/>
              </a:ext>
            </a:extLst>
          </p:cNvPr>
          <p:cNvPicPr>
            <a:picLocks noChangeAspect="1"/>
          </p:cNvPicPr>
          <p:nvPr/>
        </p:nvPicPr>
        <p:blipFill>
          <a:blip r:embed="rId4"/>
          <a:stretch>
            <a:fillRect/>
          </a:stretch>
        </p:blipFill>
        <p:spPr>
          <a:xfrm>
            <a:off x="1702645" y="4175926"/>
            <a:ext cx="9000186" cy="2131160"/>
          </a:xfrm>
          <a:prstGeom prst="rect">
            <a:avLst/>
          </a:prstGeom>
        </p:spPr>
      </p:pic>
    </p:spTree>
    <p:extLst>
      <p:ext uri="{BB962C8B-B14F-4D97-AF65-F5344CB8AC3E}">
        <p14:creationId xmlns:p14="http://schemas.microsoft.com/office/powerpoint/2010/main" val="2474635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5379E-5EA3-3DF6-D55C-EC31DB458C55}"/>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00A8B92C-548F-E5B2-54B6-BFD5BE990334}"/>
              </a:ext>
            </a:extLst>
          </p:cNvPr>
          <p:cNvSpPr txBox="1"/>
          <p:nvPr/>
        </p:nvSpPr>
        <p:spPr>
          <a:xfrm>
            <a:off x="216132" y="200674"/>
            <a:ext cx="11604566" cy="1785104"/>
          </a:xfrm>
          <a:prstGeom prst="rect">
            <a:avLst/>
          </a:prstGeom>
          <a:noFill/>
        </p:spPr>
        <p:txBody>
          <a:bodyPr wrap="square">
            <a:spAutoFit/>
          </a:bodyPr>
          <a:lstStyle/>
          <a:p>
            <a:r>
              <a:rPr lang="es-MX" sz="2200" dirty="0"/>
              <a:t>Z= 10 x11 + 2 x12 + 20 x13 +11 x14 + 7 x21 +9 x22 + 20 x23 +12 x24 + 4 x31 + 14 x32 + 16 x33 + 18 x34 </a:t>
            </a:r>
          </a:p>
          <a:p>
            <a:r>
              <a:rPr lang="es-MX" sz="2200" dirty="0"/>
              <a:t>que reporta un costo (valor en la función objetivo) de:</a:t>
            </a:r>
            <a:br>
              <a:rPr lang="es-MX" sz="2200" dirty="0"/>
            </a:br>
            <a:r>
              <a:rPr lang="es-MX" sz="2200" dirty="0"/>
              <a:t>Z = 10(0) + 2 (15) + 20 (0) +11 (0) + 7 (0) +9 (0) + 20 (20) +12 (15) + 4 (5) + 14 (0) + 16(0) + 18(0) = 630</a:t>
            </a:r>
            <a:endParaRPr lang="es-CO" sz="2200" dirty="0"/>
          </a:p>
        </p:txBody>
      </p:sp>
      <p:pic>
        <p:nvPicPr>
          <p:cNvPr id="7" name="Imagen 6">
            <a:extLst>
              <a:ext uri="{FF2B5EF4-FFF2-40B4-BE49-F238E27FC236}">
                <a16:creationId xmlns:a16="http://schemas.microsoft.com/office/drawing/2014/main" id="{5B309F57-433C-5190-404A-3518BC3EE31B}"/>
              </a:ext>
            </a:extLst>
          </p:cNvPr>
          <p:cNvPicPr>
            <a:picLocks noChangeAspect="1"/>
          </p:cNvPicPr>
          <p:nvPr/>
        </p:nvPicPr>
        <p:blipFill>
          <a:blip r:embed="rId2"/>
          <a:stretch>
            <a:fillRect/>
          </a:stretch>
        </p:blipFill>
        <p:spPr>
          <a:xfrm>
            <a:off x="1605881" y="2377181"/>
            <a:ext cx="8980237" cy="2103638"/>
          </a:xfrm>
          <a:prstGeom prst="rect">
            <a:avLst/>
          </a:prstGeom>
        </p:spPr>
      </p:pic>
    </p:spTree>
    <p:extLst>
      <p:ext uri="{BB962C8B-B14F-4D97-AF65-F5344CB8AC3E}">
        <p14:creationId xmlns:p14="http://schemas.microsoft.com/office/powerpoint/2010/main" val="403419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D3628-A4E4-8954-63D2-E7FF56410A14}"/>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031B4E4F-4212-0342-4AB7-D482D563C2F9}"/>
              </a:ext>
            </a:extLst>
          </p:cNvPr>
          <p:cNvPicPr>
            <a:picLocks noChangeAspect="1"/>
          </p:cNvPicPr>
          <p:nvPr/>
        </p:nvPicPr>
        <p:blipFill>
          <a:blip r:embed="rId2"/>
          <a:stretch>
            <a:fillRect/>
          </a:stretch>
        </p:blipFill>
        <p:spPr>
          <a:xfrm>
            <a:off x="3540881" y="552048"/>
            <a:ext cx="4877481" cy="5753903"/>
          </a:xfrm>
          <a:prstGeom prst="rect">
            <a:avLst/>
          </a:prstGeom>
        </p:spPr>
      </p:pic>
    </p:spTree>
    <p:extLst>
      <p:ext uri="{BB962C8B-B14F-4D97-AF65-F5344CB8AC3E}">
        <p14:creationId xmlns:p14="http://schemas.microsoft.com/office/powerpoint/2010/main" val="1387689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DBCE6-CD10-F31B-9184-BA402979835C}"/>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B1FF2E9-92AC-C681-FD83-974F32874F0D}"/>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7D2A054A-6419-F5F3-2E1B-ABC0FCECEB3B}"/>
              </a:ext>
            </a:extLst>
          </p:cNvPr>
          <p:cNvSpPr>
            <a:spLocks noGrp="1"/>
          </p:cNvSpPr>
          <p:nvPr>
            <p:ph idx="1"/>
          </p:nvPr>
        </p:nvSpPr>
        <p:spPr>
          <a:xfrm>
            <a:off x="838200" y="1825625"/>
            <a:ext cx="10515600" cy="4351338"/>
          </a:xfrm>
        </p:spPr>
        <p:txBody>
          <a:bodyPr>
            <a:normAutofit lnSpcReduction="10000"/>
          </a:bodyPr>
          <a:lstStyle/>
          <a:p>
            <a:r>
              <a:rPr lang="es-MX" dirty="0">
                <a:solidFill>
                  <a:srgbClr val="000000"/>
                </a:solidFill>
                <a:effectLst/>
                <a:latin typeface="Verdana" panose="020B0604030504040204" pitchFamily="34" charset="0"/>
              </a:rPr>
              <a:t>se basa en una solución inicial y mediante un proceso repetitivo sobre las celdas vacías (en el que se salta) buscando llegar a una solución óptima más conveniente que la hallada por los métodos mencionados. Si la solución de partida no es relativamente favorable en costos, el método requerirá una mayor cantidad de repeticiones para llegar a la solución óptima.</a:t>
            </a:r>
          </a:p>
          <a:p>
            <a:endParaRPr lang="es-MX" dirty="0">
              <a:solidFill>
                <a:srgbClr val="000000"/>
              </a:solidFill>
              <a:latin typeface="Verdana" panose="020B0604030504040204" pitchFamily="34" charset="0"/>
            </a:endParaRPr>
          </a:p>
          <a:p>
            <a:endParaRPr lang="es-MX" dirty="0">
              <a:solidFill>
                <a:srgbClr val="000000"/>
              </a:solidFill>
              <a:latin typeface="Verdana" panose="020B0604030504040204" pitchFamily="34" charset="0"/>
            </a:endParaRPr>
          </a:p>
          <a:p>
            <a:r>
              <a:rPr lang="es-MX" sz="1200" dirty="0">
                <a:solidFill>
                  <a:srgbClr val="000000"/>
                </a:solidFill>
                <a:latin typeface="Verdana" panose="020B0604030504040204" pitchFamily="34" charset="0"/>
              </a:rPr>
              <a:t>Fuente: http://operativauk.blogspot.com</a:t>
            </a:r>
            <a:endParaRPr lang="es-CO" sz="1200" dirty="0"/>
          </a:p>
        </p:txBody>
      </p:sp>
    </p:spTree>
    <p:extLst>
      <p:ext uri="{BB962C8B-B14F-4D97-AF65-F5344CB8AC3E}">
        <p14:creationId xmlns:p14="http://schemas.microsoft.com/office/powerpoint/2010/main" val="52326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MODELO DEL TRANSPORTE</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5</a:t>
            </a:fld>
            <a:endParaRPr/>
          </a:p>
        </p:txBody>
      </p:sp>
      <p:pic>
        <p:nvPicPr>
          <p:cNvPr id="3" name="Imagen 2">
            <a:extLst>
              <a:ext uri="{FF2B5EF4-FFF2-40B4-BE49-F238E27FC236}">
                <a16:creationId xmlns:a16="http://schemas.microsoft.com/office/drawing/2014/main" id="{B9A4189F-7361-049E-DAB7-5240BA28E77B}"/>
              </a:ext>
            </a:extLst>
          </p:cNvPr>
          <p:cNvPicPr>
            <a:picLocks noChangeAspect="1"/>
          </p:cNvPicPr>
          <p:nvPr/>
        </p:nvPicPr>
        <p:blipFill>
          <a:blip r:embed="rId3"/>
          <a:stretch>
            <a:fillRect/>
          </a:stretch>
        </p:blipFill>
        <p:spPr>
          <a:xfrm>
            <a:off x="1868242" y="1435251"/>
            <a:ext cx="8455516" cy="5176537"/>
          </a:xfrm>
          <a:prstGeom prst="rect">
            <a:avLst/>
          </a:prstGeom>
        </p:spPr>
      </p:pic>
    </p:spTree>
    <p:extLst>
      <p:ext uri="{BB962C8B-B14F-4D97-AF65-F5344CB8AC3E}">
        <p14:creationId xmlns:p14="http://schemas.microsoft.com/office/powerpoint/2010/main" val="3687171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28EA8-9628-7174-E747-6278102A3902}"/>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A41AD010-1062-8A78-DE05-2EBD480ADEA7}"/>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72899930-348F-20CA-C1B6-3026BCA026B4}"/>
              </a:ext>
            </a:extLst>
          </p:cNvPr>
          <p:cNvSpPr>
            <a:spLocks noGrp="1"/>
          </p:cNvSpPr>
          <p:nvPr>
            <p:ph idx="1"/>
          </p:nvPr>
        </p:nvSpPr>
        <p:spPr>
          <a:xfrm>
            <a:off x="838200" y="1825625"/>
            <a:ext cx="10515600" cy="4351338"/>
          </a:xfrm>
        </p:spPr>
        <p:txBody>
          <a:bodyPr>
            <a:normAutofit fontScale="55000" lnSpcReduction="20000"/>
          </a:bodyPr>
          <a:lstStyle/>
          <a:p>
            <a:pPr algn="just" rtl="0"/>
            <a:r>
              <a:rPr lang="es-MX" b="1" dirty="0">
                <a:solidFill>
                  <a:srgbClr val="000000"/>
                </a:solidFill>
                <a:effectLst/>
                <a:latin typeface="Verdana" panose="020B0604030504040204" pitchFamily="34" charset="0"/>
              </a:rPr>
              <a:t>PASOS DEL MÉTODO DE CRUCE DEL ARROYO:</a:t>
            </a:r>
            <a:endParaRPr lang="es-MX" dirty="0">
              <a:effectLst/>
            </a:endParaRPr>
          </a:p>
          <a:p>
            <a:pPr algn="just" rtl="0" fontAlgn="base">
              <a:buFont typeface="+mj-lt"/>
              <a:buAutoNum type="arabicPeriod"/>
            </a:pPr>
            <a:r>
              <a:rPr lang="es-MX" dirty="0">
                <a:solidFill>
                  <a:srgbClr val="000000"/>
                </a:solidFill>
                <a:effectLst/>
                <a:latin typeface="Verdana" panose="020B0604030504040204" pitchFamily="34" charset="0"/>
              </a:rPr>
              <a:t>Partir de una solución con cualquiera de los métodos ya mencionados (Costo Mínimo, Vogel, o Esquina Noroeste).</a:t>
            </a:r>
            <a:endParaRPr lang="es-MX" dirty="0">
              <a:effectLst/>
            </a:endParaRPr>
          </a:p>
          <a:p>
            <a:pPr algn="just" rtl="0" fontAlgn="base">
              <a:buFont typeface="+mj-lt"/>
              <a:buAutoNum type="arabicPeriod"/>
            </a:pPr>
            <a:r>
              <a:rPr lang="es-MX" dirty="0">
                <a:solidFill>
                  <a:srgbClr val="000000"/>
                </a:solidFill>
                <a:effectLst/>
                <a:latin typeface="Verdana" panose="020B0604030504040204" pitchFamily="34" charset="0"/>
              </a:rPr>
              <a:t>Definir las celdas que son de agua y las que son de piedras, las celdas de agua son aquellas a los que no le hemos asignado un valor, mientras que las de piedra son aquellas a las que le hemos asignado un valor de transporte.</a:t>
            </a:r>
            <a:endParaRPr lang="es-MX" dirty="0">
              <a:effectLst/>
            </a:endParaRPr>
          </a:p>
          <a:p>
            <a:pPr algn="just" rtl="0" fontAlgn="base">
              <a:buFont typeface="+mj-lt"/>
              <a:buAutoNum type="arabicPeriod"/>
            </a:pPr>
            <a:r>
              <a:rPr lang="es-MX" dirty="0">
                <a:solidFill>
                  <a:srgbClr val="000000"/>
                </a:solidFill>
                <a:effectLst/>
                <a:latin typeface="Verdana" panose="020B0604030504040204" pitchFamily="34" charset="0"/>
              </a:rPr>
              <a:t>Calcular los costos relativos de las celdas de agua, mediante el salto de piedra en piedra en dirección vertical y/o horizontal (no en diagonal) realizando un procedimiento de sumas y resta de los costos de los nodos de salto. </a:t>
            </a:r>
            <a:endParaRPr lang="es-MX" dirty="0">
              <a:effectLst/>
            </a:endParaRPr>
          </a:p>
          <a:p>
            <a:pPr algn="just" rtl="0" fontAlgn="base">
              <a:buFont typeface="+mj-lt"/>
              <a:buAutoNum type="arabicPeriod"/>
            </a:pPr>
            <a:r>
              <a:rPr lang="es-MX" dirty="0">
                <a:solidFill>
                  <a:srgbClr val="000000"/>
                </a:solidFill>
                <a:effectLst/>
                <a:latin typeface="Verdana" panose="020B0604030504040204" pitchFamily="34" charset="0"/>
              </a:rPr>
              <a:t>De los costos relativos obtenidos de las celdas de agua se debe seleccionar el más negativo. En caso de ser todos positivos ya estamos ante una solución óptima.</a:t>
            </a:r>
            <a:endParaRPr lang="es-MX" dirty="0">
              <a:effectLst/>
            </a:endParaRPr>
          </a:p>
          <a:p>
            <a:pPr algn="just" rtl="0" fontAlgn="base">
              <a:buFont typeface="+mj-lt"/>
              <a:buAutoNum type="arabicPeriod"/>
            </a:pPr>
            <a:r>
              <a:rPr lang="es-MX" dirty="0">
                <a:solidFill>
                  <a:srgbClr val="000000"/>
                </a:solidFill>
                <a:effectLst/>
                <a:latin typeface="Verdana" panose="020B0604030504040204" pitchFamily="34" charset="0"/>
              </a:rPr>
              <a:t>Asignamos los nuevos valores al conjunto de celdas de saltos seleccionadas para la celda de agua más negativa.</a:t>
            </a:r>
            <a:endParaRPr lang="es-MX" dirty="0">
              <a:effectLst/>
            </a:endParaRPr>
          </a:p>
          <a:p>
            <a:pPr algn="just" rtl="0" fontAlgn="base">
              <a:buFont typeface="+mj-lt"/>
              <a:buAutoNum type="arabicPeriod"/>
            </a:pPr>
            <a:r>
              <a:rPr lang="es-MX" dirty="0">
                <a:solidFill>
                  <a:srgbClr val="000000"/>
                </a:solidFill>
                <a:effectLst/>
                <a:latin typeface="Verdana" panose="020B0604030504040204" pitchFamily="34" charset="0"/>
              </a:rPr>
              <a:t>Recalculamos los costos relativos para las celdas de agua en función de la nueva matriz, nuevamente si se presenta algún valor negativo se debe realizar el cálculo de costos relativos de las celdas de agua y repetir el proceso hasta lograr que todos sean positivos, una vez logrado esto no hay posibilidades de mejorar el resultado de la función objetivo.</a:t>
            </a:r>
            <a:endParaRPr lang="es-MX" dirty="0">
              <a:effectLst/>
            </a:endParaRPr>
          </a:p>
        </p:txBody>
      </p:sp>
    </p:spTree>
    <p:extLst>
      <p:ext uri="{BB962C8B-B14F-4D97-AF65-F5344CB8AC3E}">
        <p14:creationId xmlns:p14="http://schemas.microsoft.com/office/powerpoint/2010/main" val="403515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6225A-B087-F9F6-99F3-FCA5BAD54C82}"/>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77CF7B0-7656-BD7E-A65B-C6A0D0A80268}"/>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pic>
        <p:nvPicPr>
          <p:cNvPr id="7" name="Marcador de contenido 6">
            <a:extLst>
              <a:ext uri="{FF2B5EF4-FFF2-40B4-BE49-F238E27FC236}">
                <a16:creationId xmlns:a16="http://schemas.microsoft.com/office/drawing/2014/main" id="{A0BC95D1-8A8A-518A-9B7F-5339B65B8787}"/>
              </a:ext>
            </a:extLst>
          </p:cNvPr>
          <p:cNvPicPr>
            <a:picLocks noGrp="1" noChangeAspect="1"/>
          </p:cNvPicPr>
          <p:nvPr>
            <p:ph idx="1"/>
          </p:nvPr>
        </p:nvPicPr>
        <p:blipFill>
          <a:blip r:embed="rId2"/>
          <a:stretch>
            <a:fillRect/>
          </a:stretch>
        </p:blipFill>
        <p:spPr>
          <a:xfrm>
            <a:off x="375065" y="2182307"/>
            <a:ext cx="11441869" cy="2493385"/>
          </a:xfrm>
        </p:spPr>
      </p:pic>
    </p:spTree>
    <p:extLst>
      <p:ext uri="{BB962C8B-B14F-4D97-AF65-F5344CB8AC3E}">
        <p14:creationId xmlns:p14="http://schemas.microsoft.com/office/powerpoint/2010/main" val="1277196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C6F2A-78EC-386A-FBD9-9704663516E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C7D3202-A96E-0B23-8DF7-0AE23E9349FB}"/>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E155DD72-A9FB-DB87-C3DF-15428BB6CD66}"/>
              </a:ext>
            </a:extLst>
          </p:cNvPr>
          <p:cNvSpPr txBox="1">
            <a:spLocks/>
          </p:cNvSpPr>
          <p:nvPr/>
        </p:nvSpPr>
        <p:spPr>
          <a:xfrm>
            <a:off x="1004455" y="5735782"/>
            <a:ext cx="10515600" cy="88071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El primer paso es identificar a las celdas de agua (vacías) y las celdas de piedra (llenas), desde las celdas de agua que están vacías y serán positivas, deberemos partir, saltando y pisando siempre en celdas de piedra siguiendo una secuencia de paridad para completar + y - (negativo y positivo) siempre en forma vertical u horizontal como veremos a lo largo del ejemplo.</a:t>
            </a:r>
            <a:endParaRPr lang="es-MX" dirty="0">
              <a:solidFill>
                <a:srgbClr val="000000"/>
              </a:solidFill>
              <a:latin typeface="Verdana" panose="020B0604030504040204" pitchFamily="34" charset="0"/>
            </a:endParaRPr>
          </a:p>
        </p:txBody>
      </p:sp>
      <p:sp>
        <p:nvSpPr>
          <p:cNvPr id="4" name="Marcador de contenido 3">
            <a:extLst>
              <a:ext uri="{FF2B5EF4-FFF2-40B4-BE49-F238E27FC236}">
                <a16:creationId xmlns:a16="http://schemas.microsoft.com/office/drawing/2014/main" id="{96660077-D6C6-21EB-935E-A9E50B41F337}"/>
              </a:ext>
            </a:extLst>
          </p:cNvPr>
          <p:cNvSpPr>
            <a:spLocks noGrp="1"/>
          </p:cNvSpPr>
          <p:nvPr>
            <p:ph idx="1"/>
          </p:nvPr>
        </p:nvSpPr>
        <p:spPr/>
        <p:txBody>
          <a:bodyPr/>
          <a:lstStyle/>
          <a:p>
            <a:endParaRPr lang="es-CO"/>
          </a:p>
        </p:txBody>
      </p:sp>
      <p:pic>
        <p:nvPicPr>
          <p:cNvPr id="8" name="Imagen 7">
            <a:extLst>
              <a:ext uri="{FF2B5EF4-FFF2-40B4-BE49-F238E27FC236}">
                <a16:creationId xmlns:a16="http://schemas.microsoft.com/office/drawing/2014/main" id="{843E19A5-90CB-8DB7-8778-25E364401E70}"/>
              </a:ext>
            </a:extLst>
          </p:cNvPr>
          <p:cNvPicPr>
            <a:picLocks noChangeAspect="1"/>
          </p:cNvPicPr>
          <p:nvPr/>
        </p:nvPicPr>
        <p:blipFill>
          <a:blip r:embed="rId2"/>
          <a:stretch>
            <a:fillRect/>
          </a:stretch>
        </p:blipFill>
        <p:spPr>
          <a:xfrm>
            <a:off x="507173" y="1473921"/>
            <a:ext cx="11177654" cy="3910157"/>
          </a:xfrm>
          <a:prstGeom prst="rect">
            <a:avLst/>
          </a:prstGeom>
        </p:spPr>
      </p:pic>
    </p:spTree>
    <p:extLst>
      <p:ext uri="{BB962C8B-B14F-4D97-AF65-F5344CB8AC3E}">
        <p14:creationId xmlns:p14="http://schemas.microsoft.com/office/powerpoint/2010/main" val="1925662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D3837-C08C-232F-E2F2-79132B48C2AF}"/>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7BDDE76-E0D7-0A14-A700-15C061C22AFE}"/>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067A583C-C529-D9B5-3361-798160ACFF5D}"/>
              </a:ext>
            </a:extLst>
          </p:cNvPr>
          <p:cNvSpPr txBox="1">
            <a:spLocks/>
          </p:cNvSpPr>
          <p:nvPr/>
        </p:nvSpPr>
        <p:spPr>
          <a:xfrm>
            <a:off x="1004455" y="5735782"/>
            <a:ext cx="10515600" cy="88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Realizamos el método para la primera celda de agua correspondiente a la Fabrica A, Departamento 3</a:t>
            </a:r>
            <a:endParaRPr lang="es-MX" dirty="0">
              <a:solidFill>
                <a:srgbClr val="000000"/>
              </a:solidFill>
              <a:latin typeface="Verdana" panose="020B0604030504040204" pitchFamily="34" charset="0"/>
            </a:endParaRPr>
          </a:p>
        </p:txBody>
      </p:sp>
      <p:pic>
        <p:nvPicPr>
          <p:cNvPr id="6" name="Marcador de contenido 5" descr="Interfaz de usuario gráfica&#10;&#10;Descripción generada automáticamente con confianza media">
            <a:extLst>
              <a:ext uri="{FF2B5EF4-FFF2-40B4-BE49-F238E27FC236}">
                <a16:creationId xmlns:a16="http://schemas.microsoft.com/office/drawing/2014/main" id="{77E867D2-29E8-5502-2026-A790BDA48640}"/>
              </a:ext>
            </a:extLst>
          </p:cNvPr>
          <p:cNvPicPr>
            <a:picLocks noGrp="1" noChangeAspect="1"/>
          </p:cNvPicPr>
          <p:nvPr>
            <p:ph idx="1"/>
          </p:nvPr>
        </p:nvPicPr>
        <p:blipFill>
          <a:blip r:embed="rId2"/>
          <a:stretch>
            <a:fillRect/>
          </a:stretch>
        </p:blipFill>
        <p:spPr>
          <a:xfrm>
            <a:off x="1288039" y="1517506"/>
            <a:ext cx="9352252" cy="3628898"/>
          </a:xfrm>
        </p:spPr>
      </p:pic>
    </p:spTree>
    <p:extLst>
      <p:ext uri="{BB962C8B-B14F-4D97-AF65-F5344CB8AC3E}">
        <p14:creationId xmlns:p14="http://schemas.microsoft.com/office/powerpoint/2010/main" val="2933338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BDFA0-2789-1483-DCC3-FB1AF34924DB}"/>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627AC29-5EED-2CF5-848E-BAE9E44795E3}"/>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1E5DF494-349E-A242-A49B-5582B7EE641E}"/>
              </a:ext>
            </a:extLst>
          </p:cNvPr>
          <p:cNvSpPr txBox="1">
            <a:spLocks/>
          </p:cNvSpPr>
          <p:nvPr/>
        </p:nvSpPr>
        <p:spPr>
          <a:xfrm>
            <a:off x="1004455" y="5735782"/>
            <a:ext cx="10515600" cy="88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Realizamos el método en la celda Fabrica B, Departamento 2:</a:t>
            </a:r>
            <a:endParaRPr lang="es-MX" dirty="0">
              <a:solidFill>
                <a:srgbClr val="000000"/>
              </a:solidFill>
              <a:latin typeface="Verdana" panose="020B0604030504040204" pitchFamily="34" charset="0"/>
            </a:endParaRPr>
          </a:p>
        </p:txBody>
      </p:sp>
      <p:pic>
        <p:nvPicPr>
          <p:cNvPr id="8" name="Marcador de contenido 7" descr="Tabla&#10;&#10;Descripción generada automáticamente con confianza media">
            <a:extLst>
              <a:ext uri="{FF2B5EF4-FFF2-40B4-BE49-F238E27FC236}">
                <a16:creationId xmlns:a16="http://schemas.microsoft.com/office/drawing/2014/main" id="{DAFB494A-90B0-9CEF-7DE2-C36B941E02BC}"/>
              </a:ext>
            </a:extLst>
          </p:cNvPr>
          <p:cNvPicPr>
            <a:picLocks noGrp="1" noChangeAspect="1"/>
          </p:cNvPicPr>
          <p:nvPr>
            <p:ph idx="1"/>
          </p:nvPr>
        </p:nvPicPr>
        <p:blipFill>
          <a:blip r:embed="rId2"/>
          <a:stretch>
            <a:fillRect/>
          </a:stretch>
        </p:blipFill>
        <p:spPr>
          <a:xfrm>
            <a:off x="896312" y="1631121"/>
            <a:ext cx="10731886" cy="4164229"/>
          </a:xfrm>
        </p:spPr>
      </p:pic>
    </p:spTree>
    <p:extLst>
      <p:ext uri="{BB962C8B-B14F-4D97-AF65-F5344CB8AC3E}">
        <p14:creationId xmlns:p14="http://schemas.microsoft.com/office/powerpoint/2010/main" val="4282882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59584-C7ED-99CA-6B93-33016E77BB2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95D7FB48-5151-866B-E9F1-DCD8C5244FED}"/>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9B7AD5C8-8BF0-28C1-0DAE-2087C958DA9B}"/>
              </a:ext>
            </a:extLst>
          </p:cNvPr>
          <p:cNvSpPr txBox="1">
            <a:spLocks/>
          </p:cNvSpPr>
          <p:nvPr/>
        </p:nvSpPr>
        <p:spPr>
          <a:xfrm>
            <a:off x="1004455" y="5735782"/>
            <a:ext cx="10515600" cy="88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Realizamos el método en la celda Fabrica B, Departamento 4:</a:t>
            </a:r>
            <a:endParaRPr lang="es-MX" dirty="0">
              <a:solidFill>
                <a:srgbClr val="000000"/>
              </a:solidFill>
              <a:latin typeface="Verdana" panose="020B0604030504040204" pitchFamily="34" charset="0"/>
            </a:endParaRPr>
          </a:p>
        </p:txBody>
      </p:sp>
      <p:pic>
        <p:nvPicPr>
          <p:cNvPr id="7" name="Marcador de contenido 6" descr="Tabla&#10;&#10;Descripción generada automáticamente con confianza baja">
            <a:extLst>
              <a:ext uri="{FF2B5EF4-FFF2-40B4-BE49-F238E27FC236}">
                <a16:creationId xmlns:a16="http://schemas.microsoft.com/office/drawing/2014/main" id="{1F2A02DF-0CB4-5493-5977-08AFD264E9E2}"/>
              </a:ext>
            </a:extLst>
          </p:cNvPr>
          <p:cNvPicPr>
            <a:picLocks noGrp="1" noChangeAspect="1"/>
          </p:cNvPicPr>
          <p:nvPr>
            <p:ph idx="1"/>
          </p:nvPr>
        </p:nvPicPr>
        <p:blipFill>
          <a:blip r:embed="rId2"/>
          <a:stretch>
            <a:fillRect/>
          </a:stretch>
        </p:blipFill>
        <p:spPr>
          <a:xfrm>
            <a:off x="689523" y="1560468"/>
            <a:ext cx="10515600" cy="4080305"/>
          </a:xfrm>
        </p:spPr>
      </p:pic>
    </p:spTree>
    <p:extLst>
      <p:ext uri="{BB962C8B-B14F-4D97-AF65-F5344CB8AC3E}">
        <p14:creationId xmlns:p14="http://schemas.microsoft.com/office/powerpoint/2010/main" val="3688349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030F-272B-1DB2-3B52-71305B320B5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AA82AFE9-3C52-5667-EDC8-218F2160B00A}"/>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D605AD63-9177-1C4D-ADF1-6CCCBE22AF0E}"/>
              </a:ext>
            </a:extLst>
          </p:cNvPr>
          <p:cNvSpPr txBox="1">
            <a:spLocks/>
          </p:cNvSpPr>
          <p:nvPr/>
        </p:nvSpPr>
        <p:spPr>
          <a:xfrm>
            <a:off x="1004455" y="5735782"/>
            <a:ext cx="10515600" cy="88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Realizamos el método en la celda Fabrica C, Departamento 1:</a:t>
            </a:r>
            <a:endParaRPr lang="es-MX" dirty="0">
              <a:solidFill>
                <a:srgbClr val="000000"/>
              </a:solidFill>
              <a:latin typeface="Verdana" panose="020B0604030504040204" pitchFamily="34" charset="0"/>
            </a:endParaRPr>
          </a:p>
        </p:txBody>
      </p:sp>
      <p:pic>
        <p:nvPicPr>
          <p:cNvPr id="8" name="Marcador de contenido 7" descr="Imagen que contiene Tabla&#10;&#10;Descripción generada automáticamente">
            <a:extLst>
              <a:ext uri="{FF2B5EF4-FFF2-40B4-BE49-F238E27FC236}">
                <a16:creationId xmlns:a16="http://schemas.microsoft.com/office/drawing/2014/main" id="{8873AB11-BAF7-D044-AC86-964854002097}"/>
              </a:ext>
            </a:extLst>
          </p:cNvPr>
          <p:cNvPicPr>
            <a:picLocks noGrp="1" noChangeAspect="1"/>
          </p:cNvPicPr>
          <p:nvPr>
            <p:ph idx="1"/>
          </p:nvPr>
        </p:nvPicPr>
        <p:blipFill>
          <a:blip r:embed="rId2"/>
          <a:stretch>
            <a:fillRect/>
          </a:stretch>
        </p:blipFill>
        <p:spPr>
          <a:xfrm>
            <a:off x="556519" y="1460717"/>
            <a:ext cx="10797281" cy="4189604"/>
          </a:xfrm>
        </p:spPr>
      </p:pic>
    </p:spTree>
    <p:extLst>
      <p:ext uri="{BB962C8B-B14F-4D97-AF65-F5344CB8AC3E}">
        <p14:creationId xmlns:p14="http://schemas.microsoft.com/office/powerpoint/2010/main" val="3192146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64B94-20DA-9FC1-D3B9-5A7C32B3C60C}"/>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A8BFFAA-E52F-0BF6-88B8-6F69B7D02702}"/>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B31FB4C9-907D-BE64-D857-3B9296FEC987}"/>
              </a:ext>
            </a:extLst>
          </p:cNvPr>
          <p:cNvSpPr txBox="1">
            <a:spLocks/>
          </p:cNvSpPr>
          <p:nvPr/>
        </p:nvSpPr>
        <p:spPr>
          <a:xfrm>
            <a:off x="1004455" y="5735782"/>
            <a:ext cx="10515600" cy="88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Realizamos el método en la celda Fabrica C, Departamento 2:</a:t>
            </a:r>
            <a:endParaRPr lang="es-MX" dirty="0">
              <a:solidFill>
                <a:srgbClr val="000000"/>
              </a:solidFill>
              <a:latin typeface="Verdana" panose="020B0604030504040204" pitchFamily="34" charset="0"/>
            </a:endParaRPr>
          </a:p>
        </p:txBody>
      </p:sp>
      <p:pic>
        <p:nvPicPr>
          <p:cNvPr id="7" name="Marcador de contenido 6" descr="Calendario&#10;&#10;Descripción generada automáticamente con confianza baja">
            <a:extLst>
              <a:ext uri="{FF2B5EF4-FFF2-40B4-BE49-F238E27FC236}">
                <a16:creationId xmlns:a16="http://schemas.microsoft.com/office/drawing/2014/main" id="{732F48D4-494D-BEB6-1368-C84D9C586BFE}"/>
              </a:ext>
            </a:extLst>
          </p:cNvPr>
          <p:cNvPicPr>
            <a:picLocks noGrp="1" noChangeAspect="1"/>
          </p:cNvPicPr>
          <p:nvPr>
            <p:ph idx="1"/>
          </p:nvPr>
        </p:nvPicPr>
        <p:blipFill>
          <a:blip r:embed="rId2"/>
          <a:stretch>
            <a:fillRect/>
          </a:stretch>
        </p:blipFill>
        <p:spPr>
          <a:xfrm>
            <a:off x="630858" y="1432225"/>
            <a:ext cx="10930284" cy="4241212"/>
          </a:xfrm>
        </p:spPr>
      </p:pic>
    </p:spTree>
    <p:extLst>
      <p:ext uri="{BB962C8B-B14F-4D97-AF65-F5344CB8AC3E}">
        <p14:creationId xmlns:p14="http://schemas.microsoft.com/office/powerpoint/2010/main" val="3463816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EFB6-E738-05E0-54F6-DFD98A30E9A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2783E3E5-0015-F21C-6B49-9659135E26B9}"/>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D84BC0B7-7EF2-303F-703C-CDF242B09633}"/>
              </a:ext>
            </a:extLst>
          </p:cNvPr>
          <p:cNvSpPr txBox="1">
            <a:spLocks/>
          </p:cNvSpPr>
          <p:nvPr/>
        </p:nvSpPr>
        <p:spPr>
          <a:xfrm>
            <a:off x="1004455" y="5735782"/>
            <a:ext cx="10515600" cy="88071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Como podemos apreciar existe un solo camino o ruta negativa, así que lo seleccionamos, en caso de que existieran varios se parte de la selección del más negativo.</a:t>
            </a:r>
            <a:endParaRPr lang="es-MX" dirty="0">
              <a:solidFill>
                <a:srgbClr val="000000"/>
              </a:solidFill>
              <a:latin typeface="Verdana" panose="020B0604030504040204" pitchFamily="34" charset="0"/>
            </a:endParaRPr>
          </a:p>
        </p:txBody>
      </p:sp>
      <p:pic>
        <p:nvPicPr>
          <p:cNvPr id="8" name="Marcador de contenido 7" descr="Imagen que contiene Calendario&#10;&#10;Descripción generada automáticamente">
            <a:extLst>
              <a:ext uri="{FF2B5EF4-FFF2-40B4-BE49-F238E27FC236}">
                <a16:creationId xmlns:a16="http://schemas.microsoft.com/office/drawing/2014/main" id="{289CB6DC-868E-6676-3B32-6E2F19BDCF54}"/>
              </a:ext>
            </a:extLst>
          </p:cNvPr>
          <p:cNvPicPr>
            <a:picLocks noGrp="1" noChangeAspect="1"/>
          </p:cNvPicPr>
          <p:nvPr>
            <p:ph idx="1"/>
          </p:nvPr>
        </p:nvPicPr>
        <p:blipFill>
          <a:blip r:embed="rId2"/>
          <a:stretch>
            <a:fillRect/>
          </a:stretch>
        </p:blipFill>
        <p:spPr>
          <a:xfrm>
            <a:off x="406891" y="1327712"/>
            <a:ext cx="11360301" cy="4408069"/>
          </a:xfrm>
        </p:spPr>
      </p:pic>
      <p:sp>
        <p:nvSpPr>
          <p:cNvPr id="3" name="CuadroTexto 2">
            <a:extLst>
              <a:ext uri="{FF2B5EF4-FFF2-40B4-BE49-F238E27FC236}">
                <a16:creationId xmlns:a16="http://schemas.microsoft.com/office/drawing/2014/main" id="{4F09A278-F3CC-4EB4-8EA8-B9DD25D08E37}"/>
              </a:ext>
            </a:extLst>
          </p:cNvPr>
          <p:cNvSpPr txBox="1"/>
          <p:nvPr/>
        </p:nvSpPr>
        <p:spPr>
          <a:xfrm>
            <a:off x="4706470" y="4132730"/>
            <a:ext cx="528917" cy="307777"/>
          </a:xfrm>
          <a:prstGeom prst="rect">
            <a:avLst/>
          </a:prstGeom>
          <a:solidFill>
            <a:schemeClr val="bg1"/>
          </a:solidFill>
        </p:spPr>
        <p:txBody>
          <a:bodyPr wrap="square" rtlCol="0">
            <a:spAutoFit/>
          </a:bodyPr>
          <a:lstStyle/>
          <a:p>
            <a:r>
              <a:rPr lang="es-MX" dirty="0"/>
              <a:t>1</a:t>
            </a:r>
            <a:endParaRPr lang="es-CO" dirty="0"/>
          </a:p>
        </p:txBody>
      </p:sp>
    </p:spTree>
    <p:extLst>
      <p:ext uri="{BB962C8B-B14F-4D97-AF65-F5344CB8AC3E}">
        <p14:creationId xmlns:p14="http://schemas.microsoft.com/office/powerpoint/2010/main" val="2903424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1A172-8627-B3BB-18D2-A65F53BCA3D5}"/>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285F9C7-F84A-F439-0749-BA49836B4879}"/>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C249C8B9-8CCB-7793-B31E-859A0D4E2A6F}"/>
              </a:ext>
            </a:extLst>
          </p:cNvPr>
          <p:cNvSpPr txBox="1">
            <a:spLocks/>
          </p:cNvSpPr>
          <p:nvPr/>
        </p:nvSpPr>
        <p:spPr>
          <a:xfrm>
            <a:off x="1004455" y="5735782"/>
            <a:ext cx="10515600" cy="880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Por lo tanto, volvemos a la ruta del camino seleccionado:</a:t>
            </a:r>
            <a:endParaRPr lang="es-MX" dirty="0">
              <a:solidFill>
                <a:srgbClr val="000000"/>
              </a:solidFill>
              <a:latin typeface="Verdana" panose="020B0604030504040204" pitchFamily="34" charset="0"/>
            </a:endParaRPr>
          </a:p>
        </p:txBody>
      </p:sp>
      <p:pic>
        <p:nvPicPr>
          <p:cNvPr id="7" name="Marcador de contenido 6" descr="Interfaz de usuario gráfica, Aplicación, Tabla, Excel&#10;&#10;Descripción generada automáticamente">
            <a:extLst>
              <a:ext uri="{FF2B5EF4-FFF2-40B4-BE49-F238E27FC236}">
                <a16:creationId xmlns:a16="http://schemas.microsoft.com/office/drawing/2014/main" id="{30DC1651-3A9F-8409-F958-A64A633781E0}"/>
              </a:ext>
            </a:extLst>
          </p:cNvPr>
          <p:cNvPicPr>
            <a:picLocks noGrp="1" noChangeAspect="1"/>
          </p:cNvPicPr>
          <p:nvPr>
            <p:ph idx="1"/>
          </p:nvPr>
        </p:nvPicPr>
        <p:blipFill>
          <a:blip r:embed="rId2"/>
          <a:stretch>
            <a:fillRect/>
          </a:stretch>
        </p:blipFill>
        <p:spPr>
          <a:xfrm>
            <a:off x="492651" y="1861033"/>
            <a:ext cx="11206698" cy="3435826"/>
          </a:xfrm>
        </p:spPr>
      </p:pic>
    </p:spTree>
    <p:extLst>
      <p:ext uri="{BB962C8B-B14F-4D97-AF65-F5344CB8AC3E}">
        <p14:creationId xmlns:p14="http://schemas.microsoft.com/office/powerpoint/2010/main" val="2588783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MODELO DEL TRANSBORDO</a:t>
            </a:r>
          </a:p>
        </p:txBody>
      </p:sp>
      <p:sp>
        <p:nvSpPr>
          <p:cNvPr id="97" name="Google Shape;97;p2"/>
          <p:cNvSpPr txBox="1">
            <a:spLocks noGrp="1"/>
          </p:cNvSpPr>
          <p:nvPr>
            <p:ph type="body" idx="1"/>
          </p:nvPr>
        </p:nvSpPr>
        <p:spPr>
          <a:xfrm>
            <a:off x="838200" y="1429789"/>
            <a:ext cx="10515600" cy="4926561"/>
          </a:xfrm>
          <a:prstGeom prst="rect">
            <a:avLst/>
          </a:prstGeom>
          <a:noFill/>
          <a:ln>
            <a:noFill/>
          </a:ln>
        </p:spPr>
        <p:txBody>
          <a:bodyPr spcFirstLastPara="1" wrap="square" lIns="91425" tIns="45700" rIns="91425" bIns="45700" anchor="t" anchorCtr="0">
            <a:normAutofit fontScale="92500" lnSpcReduction="10000"/>
          </a:bodyPr>
          <a:lstStyle/>
          <a:p>
            <a:pPr marL="0" indent="0">
              <a:spcBef>
                <a:spcPts val="0"/>
              </a:spcBef>
              <a:buSzPts val="2800"/>
              <a:buNone/>
            </a:pPr>
            <a:r>
              <a:rPr lang="es-MX" dirty="0"/>
              <a:t>El modelo del transbordo no considera envíos directos de los orígenes hacia los destinos; sino que evalúa la posibilidad de hacer envíos entre orígenes y entre destinos. Es decir, “la nueva formulación tiene la característica adicional de permitir que un envío (parcial o completo) pase en forma transitoria por otras fuentes y destinos antes de que llegue por último a su destino designado.”</a:t>
            </a:r>
          </a:p>
          <a:p>
            <a:pPr marL="0" indent="0">
              <a:spcBef>
                <a:spcPts val="0"/>
              </a:spcBef>
              <a:buSzPts val="2800"/>
              <a:buNone/>
            </a:pPr>
            <a:endParaRPr lang="es-MX" dirty="0"/>
          </a:p>
          <a:p>
            <a:pPr marL="0" indent="0">
              <a:spcBef>
                <a:spcPts val="0"/>
              </a:spcBef>
              <a:buSzPts val="2800"/>
              <a:buNone/>
            </a:pPr>
            <a:r>
              <a:rPr lang="es-MX" dirty="0"/>
              <a:t>Esto supone que cada evento o nodo de la red del transporte se puede considerar como un origen, un destino, un origen provisional o un destino provisional. Por lo tanto todos los orígenes se deben establecer como destinos y todos los destinos se deben considerar como orígenes; lo que significa que la cantidad de orígenes y la cantidad de destinos en este modelo es igual a la suma de orígenes y destinos del modelo del transporte original</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6</a:t>
            </a:fld>
            <a:endParaRPr/>
          </a:p>
        </p:txBody>
      </p:sp>
    </p:spTree>
    <p:extLst>
      <p:ext uri="{BB962C8B-B14F-4D97-AF65-F5344CB8AC3E}">
        <p14:creationId xmlns:p14="http://schemas.microsoft.com/office/powerpoint/2010/main" val="2810091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B8E0A-7821-2F44-E33E-0D2C101E45C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08E2663-F6CA-6EF7-D894-154A03887DC0}"/>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9BD0AA37-3FA9-2715-1B5A-E43001BC5C19}"/>
              </a:ext>
            </a:extLst>
          </p:cNvPr>
          <p:cNvSpPr txBox="1">
            <a:spLocks/>
          </p:cNvSpPr>
          <p:nvPr/>
        </p:nvSpPr>
        <p:spPr>
          <a:xfrm>
            <a:off x="304799" y="1270072"/>
            <a:ext cx="11443855" cy="420616"/>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De las celdas negativas de la ruta que son Fabrica B Deposito 1 y Fabrica A Deposito 2 tomamos la menor en cantidad que es Fabrica B Deposito 1 y realizamos el traslado de Fabrica B Deposito 1 cuyo valor es 27 a Fabrica B Deposito 2 por lo tanto</a:t>
            </a:r>
            <a:endParaRPr lang="es-MX" dirty="0">
              <a:solidFill>
                <a:srgbClr val="000000"/>
              </a:solidFill>
              <a:latin typeface="Verdana" panose="020B0604030504040204" pitchFamily="34" charset="0"/>
            </a:endParaRPr>
          </a:p>
        </p:txBody>
      </p:sp>
      <p:pic>
        <p:nvPicPr>
          <p:cNvPr id="8" name="Marcador de contenido 7" descr="Escala de tiempo&#10;&#10;Descripción generada automáticamente con confianza media">
            <a:extLst>
              <a:ext uri="{FF2B5EF4-FFF2-40B4-BE49-F238E27FC236}">
                <a16:creationId xmlns:a16="http://schemas.microsoft.com/office/drawing/2014/main" id="{8CC1D402-EF16-AB36-C754-21BD14DBBC6C}"/>
              </a:ext>
            </a:extLst>
          </p:cNvPr>
          <p:cNvPicPr>
            <a:picLocks noGrp="1" noChangeAspect="1"/>
          </p:cNvPicPr>
          <p:nvPr>
            <p:ph idx="1"/>
          </p:nvPr>
        </p:nvPicPr>
        <p:blipFill>
          <a:blip r:embed="rId2"/>
          <a:stretch>
            <a:fillRect/>
          </a:stretch>
        </p:blipFill>
        <p:spPr>
          <a:xfrm>
            <a:off x="811666" y="1628343"/>
            <a:ext cx="10542134" cy="2158928"/>
          </a:xfrm>
        </p:spPr>
      </p:pic>
      <p:sp>
        <p:nvSpPr>
          <p:cNvPr id="9" name="Marcador de contenido 2">
            <a:extLst>
              <a:ext uri="{FF2B5EF4-FFF2-40B4-BE49-F238E27FC236}">
                <a16:creationId xmlns:a16="http://schemas.microsoft.com/office/drawing/2014/main" id="{89F00CFC-0D02-A9F4-CA7B-5FBE7CE4161E}"/>
              </a:ext>
            </a:extLst>
          </p:cNvPr>
          <p:cNvSpPr txBox="1">
            <a:spLocks/>
          </p:cNvSpPr>
          <p:nvPr/>
        </p:nvSpPr>
        <p:spPr>
          <a:xfrm>
            <a:off x="304798" y="3787271"/>
            <a:ext cx="11443855" cy="42061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Entonces para cumplir con los 35 de la columna Deposito 2 en Fabrica A Deposito 2 modifico el valor y en Fabrica A Deposito 1 también para cumplir con los 30 del Deposito 1 por lo tanto:</a:t>
            </a:r>
            <a:endParaRPr lang="es-MX" dirty="0">
              <a:solidFill>
                <a:srgbClr val="000000"/>
              </a:solidFill>
              <a:latin typeface="Verdana" panose="020B0604030504040204" pitchFamily="34" charset="0"/>
            </a:endParaRPr>
          </a:p>
        </p:txBody>
      </p:sp>
      <p:pic>
        <p:nvPicPr>
          <p:cNvPr id="11" name="Imagen 10" descr="Imagen que contiene Escala de tiempo&#10;&#10;Descripción generada automáticamente">
            <a:extLst>
              <a:ext uri="{FF2B5EF4-FFF2-40B4-BE49-F238E27FC236}">
                <a16:creationId xmlns:a16="http://schemas.microsoft.com/office/drawing/2014/main" id="{916499CB-00AF-C06D-F325-49B5F44EF28C}"/>
              </a:ext>
            </a:extLst>
          </p:cNvPr>
          <p:cNvPicPr>
            <a:picLocks noChangeAspect="1"/>
          </p:cNvPicPr>
          <p:nvPr/>
        </p:nvPicPr>
        <p:blipFill>
          <a:blip r:embed="rId3"/>
          <a:stretch>
            <a:fillRect/>
          </a:stretch>
        </p:blipFill>
        <p:spPr>
          <a:xfrm>
            <a:off x="838200" y="4415269"/>
            <a:ext cx="10633364" cy="2177611"/>
          </a:xfrm>
          <a:prstGeom prst="rect">
            <a:avLst/>
          </a:prstGeom>
        </p:spPr>
      </p:pic>
    </p:spTree>
    <p:extLst>
      <p:ext uri="{BB962C8B-B14F-4D97-AF65-F5344CB8AC3E}">
        <p14:creationId xmlns:p14="http://schemas.microsoft.com/office/powerpoint/2010/main" val="5760433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24DDE-4401-26DD-D88C-D2668A614E4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E32DA4AB-D3AC-A68A-CD48-D2423A0BC2AA}"/>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2" name="Marcador de contenido 2">
            <a:extLst>
              <a:ext uri="{FF2B5EF4-FFF2-40B4-BE49-F238E27FC236}">
                <a16:creationId xmlns:a16="http://schemas.microsoft.com/office/drawing/2014/main" id="{019DFA1B-2995-A23A-341C-B6FF3D1ED068}"/>
              </a:ext>
            </a:extLst>
          </p:cNvPr>
          <p:cNvSpPr txBox="1">
            <a:spLocks/>
          </p:cNvSpPr>
          <p:nvPr/>
        </p:nvSpPr>
        <p:spPr>
          <a:xfrm>
            <a:off x="304799" y="1270072"/>
            <a:ext cx="11443855" cy="42061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Una vez ajustados los valores, volvemos a definir las celdas en función de la nueva estructura, y nos quedan las siguientes celdas de piedra y de agua:</a:t>
            </a:r>
            <a:endParaRPr lang="es-MX" dirty="0">
              <a:solidFill>
                <a:srgbClr val="000000"/>
              </a:solidFill>
              <a:latin typeface="Verdana" panose="020B0604030504040204" pitchFamily="34" charset="0"/>
            </a:endParaRPr>
          </a:p>
        </p:txBody>
      </p:sp>
      <p:sp>
        <p:nvSpPr>
          <p:cNvPr id="9" name="Marcador de contenido 2">
            <a:extLst>
              <a:ext uri="{FF2B5EF4-FFF2-40B4-BE49-F238E27FC236}">
                <a16:creationId xmlns:a16="http://schemas.microsoft.com/office/drawing/2014/main" id="{D7157D46-7DB1-6E0F-4282-5C617264D3B9}"/>
              </a:ext>
            </a:extLst>
          </p:cNvPr>
          <p:cNvSpPr txBox="1">
            <a:spLocks/>
          </p:cNvSpPr>
          <p:nvPr/>
        </p:nvSpPr>
        <p:spPr>
          <a:xfrm>
            <a:off x="374072" y="3478340"/>
            <a:ext cx="11443855" cy="42061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effectLst/>
                <a:latin typeface="Verdana" panose="020B0604030504040204" pitchFamily="34" charset="0"/>
              </a:rPr>
              <a:t>Una vez definidas las celdas de agua y de piedra repetimos nuevamente el método para ubicar una ruta o camino negativo o confirmar que estamos ante una solución óptima:</a:t>
            </a:r>
            <a:endParaRPr lang="es-MX" dirty="0">
              <a:solidFill>
                <a:srgbClr val="000000"/>
              </a:solidFill>
              <a:latin typeface="Verdana" panose="020B0604030504040204" pitchFamily="34" charset="0"/>
            </a:endParaRPr>
          </a:p>
        </p:txBody>
      </p:sp>
      <p:pic>
        <p:nvPicPr>
          <p:cNvPr id="7" name="Marcador de contenido 6" descr="Interfaz de usuario gráfica, Aplicación, Tabla&#10;&#10;Descripción generada automáticamente">
            <a:extLst>
              <a:ext uri="{FF2B5EF4-FFF2-40B4-BE49-F238E27FC236}">
                <a16:creationId xmlns:a16="http://schemas.microsoft.com/office/drawing/2014/main" id="{11A3B652-4DFE-D257-4132-BC6562A773F1}"/>
              </a:ext>
            </a:extLst>
          </p:cNvPr>
          <p:cNvPicPr>
            <a:picLocks noGrp="1" noChangeAspect="1"/>
          </p:cNvPicPr>
          <p:nvPr>
            <p:ph idx="1"/>
          </p:nvPr>
        </p:nvPicPr>
        <p:blipFill>
          <a:blip r:embed="rId2"/>
          <a:stretch>
            <a:fillRect/>
          </a:stretch>
        </p:blipFill>
        <p:spPr>
          <a:xfrm>
            <a:off x="2174124" y="1740028"/>
            <a:ext cx="6879472" cy="1688972"/>
          </a:xfrm>
        </p:spPr>
      </p:pic>
      <p:pic>
        <p:nvPicPr>
          <p:cNvPr id="12" name="Imagen 11" descr="Interfaz de usuario gráfica, Aplicación&#10;&#10;Descripción generada automáticamente">
            <a:extLst>
              <a:ext uri="{FF2B5EF4-FFF2-40B4-BE49-F238E27FC236}">
                <a16:creationId xmlns:a16="http://schemas.microsoft.com/office/drawing/2014/main" id="{03D057E8-33A7-4747-9B99-A8377ED651B7}"/>
              </a:ext>
            </a:extLst>
          </p:cNvPr>
          <p:cNvPicPr>
            <a:picLocks noChangeAspect="1"/>
          </p:cNvPicPr>
          <p:nvPr/>
        </p:nvPicPr>
        <p:blipFill>
          <a:blip r:embed="rId3"/>
          <a:stretch>
            <a:fillRect/>
          </a:stretch>
        </p:blipFill>
        <p:spPr>
          <a:xfrm>
            <a:off x="2701419" y="4001722"/>
            <a:ext cx="6650614" cy="2580598"/>
          </a:xfrm>
          <a:prstGeom prst="rect">
            <a:avLst/>
          </a:prstGeom>
        </p:spPr>
      </p:pic>
      <p:pic>
        <p:nvPicPr>
          <p:cNvPr id="8" name="Marcador de contenido 5" descr="Interfaz de usuario gráfica&#10;&#10;Descripción generada automáticamente con confianza media">
            <a:extLst>
              <a:ext uri="{FF2B5EF4-FFF2-40B4-BE49-F238E27FC236}">
                <a16:creationId xmlns:a16="http://schemas.microsoft.com/office/drawing/2014/main" id="{B6A3475B-EEB5-4205-A903-BB4E7DC48E0B}"/>
              </a:ext>
            </a:extLst>
          </p:cNvPr>
          <p:cNvPicPr>
            <a:picLocks noChangeAspect="1"/>
          </p:cNvPicPr>
          <p:nvPr/>
        </p:nvPicPr>
        <p:blipFill rotWithShape="1">
          <a:blip r:embed="rId4"/>
          <a:srcRect b="53458"/>
          <a:stretch/>
        </p:blipFill>
        <p:spPr>
          <a:xfrm>
            <a:off x="1837764" y="262359"/>
            <a:ext cx="7601256" cy="1372750"/>
          </a:xfrm>
          <a:prstGeom prst="rect">
            <a:avLst/>
          </a:prstGeom>
          <a:noFill/>
          <a:ln>
            <a:noFill/>
          </a:ln>
        </p:spPr>
      </p:pic>
    </p:spTree>
    <p:extLst>
      <p:ext uri="{BB962C8B-B14F-4D97-AF65-F5344CB8AC3E}">
        <p14:creationId xmlns:p14="http://schemas.microsoft.com/office/powerpoint/2010/main" val="788486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D9D67-6A00-27EF-4318-A8D9F020815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621C12EB-C369-6AC9-6E1F-836E52C469FA}"/>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pic>
        <p:nvPicPr>
          <p:cNvPr id="8" name="Marcador de contenido 7">
            <a:extLst>
              <a:ext uri="{FF2B5EF4-FFF2-40B4-BE49-F238E27FC236}">
                <a16:creationId xmlns:a16="http://schemas.microsoft.com/office/drawing/2014/main" id="{CCC4DD4A-D15D-EB82-7B29-833BD680082E}"/>
              </a:ext>
            </a:extLst>
          </p:cNvPr>
          <p:cNvPicPr>
            <a:picLocks noGrp="1" noChangeAspect="1"/>
          </p:cNvPicPr>
          <p:nvPr>
            <p:ph idx="1"/>
          </p:nvPr>
        </p:nvPicPr>
        <p:blipFill>
          <a:blip r:embed="rId2"/>
          <a:stretch>
            <a:fillRect/>
          </a:stretch>
        </p:blipFill>
        <p:spPr>
          <a:xfrm>
            <a:off x="2657295" y="1271905"/>
            <a:ext cx="6877409" cy="5239544"/>
          </a:xfrm>
        </p:spPr>
      </p:pic>
    </p:spTree>
    <p:extLst>
      <p:ext uri="{BB962C8B-B14F-4D97-AF65-F5344CB8AC3E}">
        <p14:creationId xmlns:p14="http://schemas.microsoft.com/office/powerpoint/2010/main" val="57101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68AE3-8704-5BD8-119A-59366B9F62A2}"/>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F7AB4B20-924A-7063-E71F-6C6D30185C43}"/>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3" name="Marcador de contenido 2">
            <a:extLst>
              <a:ext uri="{FF2B5EF4-FFF2-40B4-BE49-F238E27FC236}">
                <a16:creationId xmlns:a16="http://schemas.microsoft.com/office/drawing/2014/main" id="{50243EB8-F60C-4100-38E4-0F7248F4545D}"/>
              </a:ext>
            </a:extLst>
          </p:cNvPr>
          <p:cNvSpPr>
            <a:spLocks noGrp="1"/>
          </p:cNvSpPr>
          <p:nvPr>
            <p:ph idx="1"/>
          </p:nvPr>
        </p:nvSpPr>
        <p:spPr/>
        <p:txBody>
          <a:bodyPr/>
          <a:lstStyle/>
          <a:p>
            <a:endParaRPr lang="es-CO"/>
          </a:p>
        </p:txBody>
      </p:sp>
      <p:pic>
        <p:nvPicPr>
          <p:cNvPr id="6" name="Imagen 5">
            <a:extLst>
              <a:ext uri="{FF2B5EF4-FFF2-40B4-BE49-F238E27FC236}">
                <a16:creationId xmlns:a16="http://schemas.microsoft.com/office/drawing/2014/main" id="{09F461ED-3156-B7A8-7C29-011C815A60CF}"/>
              </a:ext>
            </a:extLst>
          </p:cNvPr>
          <p:cNvPicPr>
            <a:picLocks noChangeAspect="1"/>
          </p:cNvPicPr>
          <p:nvPr/>
        </p:nvPicPr>
        <p:blipFill>
          <a:blip r:embed="rId2"/>
          <a:stretch>
            <a:fillRect/>
          </a:stretch>
        </p:blipFill>
        <p:spPr>
          <a:xfrm>
            <a:off x="2651760" y="1390109"/>
            <a:ext cx="6766560" cy="5394617"/>
          </a:xfrm>
          <a:prstGeom prst="rect">
            <a:avLst/>
          </a:prstGeom>
        </p:spPr>
      </p:pic>
    </p:spTree>
    <p:extLst>
      <p:ext uri="{BB962C8B-B14F-4D97-AF65-F5344CB8AC3E}">
        <p14:creationId xmlns:p14="http://schemas.microsoft.com/office/powerpoint/2010/main" val="256944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EEA00-FE92-66B7-7FB9-FD79EE4B9CC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67E0807-9466-F654-9F69-D72219E26AB4}"/>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sp>
        <p:nvSpPr>
          <p:cNvPr id="3" name="Marcador de contenido 2">
            <a:extLst>
              <a:ext uri="{FF2B5EF4-FFF2-40B4-BE49-F238E27FC236}">
                <a16:creationId xmlns:a16="http://schemas.microsoft.com/office/drawing/2014/main" id="{22B71747-CCB3-2429-80D8-73DB64C475D4}"/>
              </a:ext>
            </a:extLst>
          </p:cNvPr>
          <p:cNvSpPr>
            <a:spLocks noGrp="1"/>
          </p:cNvSpPr>
          <p:nvPr>
            <p:ph idx="1"/>
          </p:nvPr>
        </p:nvSpPr>
        <p:spPr/>
        <p:txBody>
          <a:bodyPr/>
          <a:lstStyle/>
          <a:p>
            <a:endParaRPr lang="es-CO"/>
          </a:p>
        </p:txBody>
      </p:sp>
      <p:pic>
        <p:nvPicPr>
          <p:cNvPr id="6" name="Imagen 5">
            <a:extLst>
              <a:ext uri="{FF2B5EF4-FFF2-40B4-BE49-F238E27FC236}">
                <a16:creationId xmlns:a16="http://schemas.microsoft.com/office/drawing/2014/main" id="{4A8F2170-8CA4-245C-C3F7-2F5C3EC457BD}"/>
              </a:ext>
            </a:extLst>
          </p:cNvPr>
          <p:cNvPicPr>
            <a:picLocks noChangeAspect="1"/>
          </p:cNvPicPr>
          <p:nvPr/>
        </p:nvPicPr>
        <p:blipFill>
          <a:blip r:embed="rId2"/>
          <a:stretch>
            <a:fillRect/>
          </a:stretch>
        </p:blipFill>
        <p:spPr>
          <a:xfrm>
            <a:off x="2651760" y="1390109"/>
            <a:ext cx="6766560" cy="5394617"/>
          </a:xfrm>
          <a:prstGeom prst="rect">
            <a:avLst/>
          </a:prstGeom>
        </p:spPr>
      </p:pic>
    </p:spTree>
    <p:extLst>
      <p:ext uri="{BB962C8B-B14F-4D97-AF65-F5344CB8AC3E}">
        <p14:creationId xmlns:p14="http://schemas.microsoft.com/office/powerpoint/2010/main" val="3560676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8BEF0-95AD-5059-F340-2B5E6846E2D0}"/>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B05DC390-67FF-14CD-D16F-EDD42EF2C239}"/>
              </a:ext>
            </a:extLst>
          </p:cNvPr>
          <p:cNvSpPr>
            <a:spLocks noGrp="1"/>
          </p:cNvSpPr>
          <p:nvPr>
            <p:ph type="title"/>
          </p:nvPr>
        </p:nvSpPr>
        <p:spPr/>
        <p:txBody>
          <a:bodyPr/>
          <a:lstStyle/>
          <a:p>
            <a:r>
              <a:rPr lang="es-ES_tradnl" sz="4400" b="1" i="0" dirty="0">
                <a:solidFill>
                  <a:srgbClr val="465562">
                    <a:lumMod val="75000"/>
                  </a:srgbClr>
                </a:solidFill>
                <a:effectLst>
                  <a:outerShdw blurRad="38100" dist="38100" dir="2700000" algn="tl">
                    <a:srgbClr val="000000">
                      <a:alpha val="43137"/>
                    </a:srgbClr>
                  </a:outerShdw>
                </a:effectLst>
                <a:latin typeface="Euphemia"/>
                <a:ea typeface="+mj-ea"/>
                <a:cs typeface="+mj-cs"/>
              </a:rPr>
              <a:t>Salto de piedra en piedra</a:t>
            </a:r>
            <a:endParaRPr lang="es-CO" dirty="0"/>
          </a:p>
        </p:txBody>
      </p:sp>
      <p:pic>
        <p:nvPicPr>
          <p:cNvPr id="4" name="Marcador de contenido 3" descr="Calendario&#10;&#10;Descripción generada automáticamente con confianza media">
            <a:extLst>
              <a:ext uri="{FF2B5EF4-FFF2-40B4-BE49-F238E27FC236}">
                <a16:creationId xmlns:a16="http://schemas.microsoft.com/office/drawing/2014/main" id="{BD48C942-51AD-C878-4256-AD4D46C12897}"/>
              </a:ext>
            </a:extLst>
          </p:cNvPr>
          <p:cNvPicPr>
            <a:picLocks noGrp="1" noChangeAspect="1"/>
          </p:cNvPicPr>
          <p:nvPr>
            <p:ph idx="1"/>
          </p:nvPr>
        </p:nvPicPr>
        <p:blipFill>
          <a:blip r:embed="rId2"/>
          <a:stretch>
            <a:fillRect/>
          </a:stretch>
        </p:blipFill>
        <p:spPr>
          <a:xfrm>
            <a:off x="2119312" y="1421924"/>
            <a:ext cx="7953375" cy="3086100"/>
          </a:xfrm>
        </p:spPr>
      </p:pic>
      <p:sp>
        <p:nvSpPr>
          <p:cNvPr id="8" name="CuadroTexto 7">
            <a:extLst>
              <a:ext uri="{FF2B5EF4-FFF2-40B4-BE49-F238E27FC236}">
                <a16:creationId xmlns:a16="http://schemas.microsoft.com/office/drawing/2014/main" id="{87E82E4F-AF07-0D2D-A6BC-0E8C3DCD9F16}"/>
              </a:ext>
            </a:extLst>
          </p:cNvPr>
          <p:cNvSpPr txBox="1"/>
          <p:nvPr/>
        </p:nvSpPr>
        <p:spPr>
          <a:xfrm>
            <a:off x="3047999" y="4835911"/>
            <a:ext cx="6096000" cy="1200329"/>
          </a:xfrm>
          <a:prstGeom prst="rect">
            <a:avLst/>
          </a:prstGeom>
          <a:noFill/>
        </p:spPr>
        <p:txBody>
          <a:bodyPr wrap="square">
            <a:spAutoFit/>
          </a:bodyPr>
          <a:lstStyle/>
          <a:p>
            <a:r>
              <a:rPr lang="es-MX" b="1" dirty="0">
                <a:effectLst/>
                <a:latin typeface="Verdana" panose="020B0604030504040204" pitchFamily="34" charset="0"/>
              </a:rPr>
              <a:t>El método del salto de piedra en piedra nos confirma que la solución es óptima puesto que todos los valores son positivos; 2, 1, 6, 9, 4 y 13 y hemos mejorado de $558 a $531.</a:t>
            </a:r>
            <a:endParaRPr lang="es-CO" dirty="0"/>
          </a:p>
        </p:txBody>
      </p:sp>
    </p:spTree>
    <p:extLst>
      <p:ext uri="{BB962C8B-B14F-4D97-AF65-F5344CB8AC3E}">
        <p14:creationId xmlns:p14="http://schemas.microsoft.com/office/powerpoint/2010/main" val="1187048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99807-1E1E-4C09-6756-42EB96BDD249}"/>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F2C6575-9FA1-6C6D-0BC8-A135B5757FFB}"/>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D5A926DA-D862-6A98-0D29-ACD19C942EA3}"/>
              </a:ext>
            </a:extLst>
          </p:cNvPr>
          <p:cNvPicPr>
            <a:picLocks noChangeAspect="1"/>
          </p:cNvPicPr>
          <p:nvPr/>
        </p:nvPicPr>
        <p:blipFill>
          <a:blip r:embed="rId2"/>
          <a:stretch>
            <a:fillRect/>
          </a:stretch>
        </p:blipFill>
        <p:spPr>
          <a:xfrm>
            <a:off x="1412764" y="181620"/>
            <a:ext cx="9362328" cy="6664316"/>
          </a:xfrm>
          <a:prstGeom prst="rect">
            <a:avLst/>
          </a:prstGeom>
        </p:spPr>
      </p:pic>
    </p:spTree>
    <p:extLst>
      <p:ext uri="{BB962C8B-B14F-4D97-AF65-F5344CB8AC3E}">
        <p14:creationId xmlns:p14="http://schemas.microsoft.com/office/powerpoint/2010/main" val="26184693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8E42E-92F9-A6E5-4AB0-D81603AD7154}"/>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16E21BB-EA36-D469-4424-C3AFD866ADED}"/>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F0AC92CA-C5BA-4A4C-1F5E-9E53C584FAFA}"/>
              </a:ext>
            </a:extLst>
          </p:cNvPr>
          <p:cNvPicPr>
            <a:picLocks noChangeAspect="1"/>
          </p:cNvPicPr>
          <p:nvPr/>
        </p:nvPicPr>
        <p:blipFill>
          <a:blip r:embed="rId2"/>
          <a:stretch>
            <a:fillRect/>
          </a:stretch>
        </p:blipFill>
        <p:spPr>
          <a:xfrm>
            <a:off x="1679226" y="210666"/>
            <a:ext cx="8502742" cy="6415112"/>
          </a:xfrm>
          <a:prstGeom prst="rect">
            <a:avLst/>
          </a:prstGeom>
        </p:spPr>
      </p:pic>
    </p:spTree>
    <p:extLst>
      <p:ext uri="{BB962C8B-B14F-4D97-AF65-F5344CB8AC3E}">
        <p14:creationId xmlns:p14="http://schemas.microsoft.com/office/powerpoint/2010/main" val="559625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ACEEE-0D53-2E15-F868-2425B19E75E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75223428-74C0-F44A-D906-4A90D4CDDEAC}"/>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A62EC474-583E-4F0A-FD1A-8AA2A655F015}"/>
              </a:ext>
            </a:extLst>
          </p:cNvPr>
          <p:cNvPicPr>
            <a:picLocks noChangeAspect="1"/>
          </p:cNvPicPr>
          <p:nvPr/>
        </p:nvPicPr>
        <p:blipFill>
          <a:blip r:embed="rId2"/>
          <a:stretch>
            <a:fillRect/>
          </a:stretch>
        </p:blipFill>
        <p:spPr>
          <a:xfrm>
            <a:off x="631184" y="365125"/>
            <a:ext cx="10929632" cy="6159843"/>
          </a:xfrm>
          <a:prstGeom prst="rect">
            <a:avLst/>
          </a:prstGeom>
        </p:spPr>
      </p:pic>
    </p:spTree>
    <p:extLst>
      <p:ext uri="{BB962C8B-B14F-4D97-AF65-F5344CB8AC3E}">
        <p14:creationId xmlns:p14="http://schemas.microsoft.com/office/powerpoint/2010/main" val="1445284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15570-BC89-3DBB-ECDC-C7E5CBB4E37B}"/>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42CC60FE-8949-73E1-7EAC-139F948F0A27}"/>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683C2856-4ACA-5569-DCFF-14E2D423E2A3}"/>
              </a:ext>
            </a:extLst>
          </p:cNvPr>
          <p:cNvPicPr>
            <a:picLocks noChangeAspect="1"/>
          </p:cNvPicPr>
          <p:nvPr/>
        </p:nvPicPr>
        <p:blipFill>
          <a:blip r:embed="rId2"/>
          <a:stretch>
            <a:fillRect/>
          </a:stretch>
        </p:blipFill>
        <p:spPr>
          <a:xfrm>
            <a:off x="490010" y="123569"/>
            <a:ext cx="11441889" cy="6492875"/>
          </a:xfrm>
          <a:prstGeom prst="rect">
            <a:avLst/>
          </a:prstGeom>
        </p:spPr>
      </p:pic>
    </p:spTree>
    <p:extLst>
      <p:ext uri="{BB962C8B-B14F-4D97-AF65-F5344CB8AC3E}">
        <p14:creationId xmlns:p14="http://schemas.microsoft.com/office/powerpoint/2010/main" val="332410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MODELO DEL TRANSBORDO</a:t>
            </a:r>
          </a:p>
        </p:txBody>
      </p:sp>
      <p:sp>
        <p:nvSpPr>
          <p:cNvPr id="97" name="Google Shape;97;p2"/>
          <p:cNvSpPr txBox="1">
            <a:spLocks noGrp="1"/>
          </p:cNvSpPr>
          <p:nvPr>
            <p:ph type="body" idx="1"/>
          </p:nvPr>
        </p:nvSpPr>
        <p:spPr>
          <a:xfrm>
            <a:off x="838200" y="1429789"/>
            <a:ext cx="10515600" cy="4926561"/>
          </a:xfrm>
          <a:prstGeom prst="rect">
            <a:avLst/>
          </a:prstGeom>
          <a:noFill/>
          <a:ln>
            <a:noFill/>
          </a:ln>
        </p:spPr>
        <p:txBody>
          <a:bodyPr spcFirstLastPara="1" wrap="square" lIns="91425" tIns="45700" rIns="91425" bIns="45700" anchor="t" anchorCtr="0">
            <a:normAutofit/>
          </a:bodyPr>
          <a:lstStyle/>
          <a:p>
            <a:pPr marL="0" indent="0">
              <a:spcBef>
                <a:spcPts val="0"/>
              </a:spcBef>
              <a:buSzPts val="2800"/>
              <a:buNone/>
            </a:pPr>
            <a:r>
              <a:rPr lang="es-MX" dirty="0"/>
              <a:t>Ejercicio: Una empresa de electrodomésticos, fabrica de neveras en sus</a:t>
            </a:r>
          </a:p>
          <a:p>
            <a:pPr marL="0" indent="0">
              <a:spcBef>
                <a:spcPts val="0"/>
              </a:spcBef>
              <a:buSzPts val="2800"/>
              <a:buNone/>
            </a:pPr>
            <a:r>
              <a:rPr lang="es-MX" dirty="0"/>
              <a:t>dos plantas (Medellín y Cartagena) en los cuales hay una capacidad de producción de 800 y 700 unidades mensuales respectivamente. El producto se comercializa a través de tres distribuidores ubicados en Buga, Mitú e Ibagué, para los cuales se ha establecido una demanda mensual de 400, 900 y 300 neveras respectivamente. Además, se ha establecido que el costo de transportar una nevera Medellín a Buga es $10, a Mitú es $15 y a Ibagué es $11; mientras que el costo unitario de transportar cada nevera de Cartagena a Buga es $12, a Mitú es $9 y a Ibagué es $8.</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7</a:t>
            </a:fld>
            <a:endParaRPr/>
          </a:p>
        </p:txBody>
      </p:sp>
    </p:spTree>
    <p:extLst>
      <p:ext uri="{BB962C8B-B14F-4D97-AF65-F5344CB8AC3E}">
        <p14:creationId xmlns:p14="http://schemas.microsoft.com/office/powerpoint/2010/main" val="3819897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223B5-4AD0-CD40-6DFC-B38C25FC30BD}"/>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5F94C88D-E578-1C34-C745-4BF57B65B074}"/>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4F6E8500-0F4C-BF8F-3CF0-7FEEBC01E36B}"/>
              </a:ext>
            </a:extLst>
          </p:cNvPr>
          <p:cNvPicPr>
            <a:picLocks noChangeAspect="1"/>
          </p:cNvPicPr>
          <p:nvPr/>
        </p:nvPicPr>
        <p:blipFill>
          <a:blip r:embed="rId2"/>
          <a:stretch>
            <a:fillRect/>
          </a:stretch>
        </p:blipFill>
        <p:spPr>
          <a:xfrm>
            <a:off x="608814" y="166816"/>
            <a:ext cx="11236894" cy="6326059"/>
          </a:xfrm>
          <a:prstGeom prst="rect">
            <a:avLst/>
          </a:prstGeom>
        </p:spPr>
      </p:pic>
    </p:spTree>
    <p:extLst>
      <p:ext uri="{BB962C8B-B14F-4D97-AF65-F5344CB8AC3E}">
        <p14:creationId xmlns:p14="http://schemas.microsoft.com/office/powerpoint/2010/main" val="3448076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A178-C524-746B-6897-B90DC25C341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C8B3C27-0F12-6E05-47A2-B7AEEBFB98F9}"/>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E7F0BC8D-445A-92CE-808D-8E91CDE41DD0}"/>
              </a:ext>
            </a:extLst>
          </p:cNvPr>
          <p:cNvPicPr>
            <a:picLocks noChangeAspect="1"/>
          </p:cNvPicPr>
          <p:nvPr/>
        </p:nvPicPr>
        <p:blipFill>
          <a:blip r:embed="rId2"/>
          <a:stretch>
            <a:fillRect/>
          </a:stretch>
        </p:blipFill>
        <p:spPr>
          <a:xfrm>
            <a:off x="1572573" y="0"/>
            <a:ext cx="9029528" cy="6883270"/>
          </a:xfrm>
          <a:prstGeom prst="rect">
            <a:avLst/>
          </a:prstGeom>
        </p:spPr>
      </p:pic>
    </p:spTree>
    <p:extLst>
      <p:ext uri="{BB962C8B-B14F-4D97-AF65-F5344CB8AC3E}">
        <p14:creationId xmlns:p14="http://schemas.microsoft.com/office/powerpoint/2010/main" val="3382411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5750-50F5-9FB5-E814-3E93723CC101}"/>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FD2D798-F247-AD72-A9F9-797ADB475DC4}"/>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6BC879C2-C85A-5719-922A-D1A21E672B16}"/>
              </a:ext>
            </a:extLst>
          </p:cNvPr>
          <p:cNvPicPr>
            <a:picLocks noChangeAspect="1"/>
          </p:cNvPicPr>
          <p:nvPr/>
        </p:nvPicPr>
        <p:blipFill>
          <a:blip r:embed="rId2"/>
          <a:stretch>
            <a:fillRect/>
          </a:stretch>
        </p:blipFill>
        <p:spPr>
          <a:xfrm>
            <a:off x="1520447" y="43249"/>
            <a:ext cx="8883942" cy="6790599"/>
          </a:xfrm>
          <a:prstGeom prst="rect">
            <a:avLst/>
          </a:prstGeom>
        </p:spPr>
      </p:pic>
    </p:spTree>
    <p:extLst>
      <p:ext uri="{BB962C8B-B14F-4D97-AF65-F5344CB8AC3E}">
        <p14:creationId xmlns:p14="http://schemas.microsoft.com/office/powerpoint/2010/main" val="37484522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EB7E5-E606-00F0-3A6D-6DF7F2D5F22C}"/>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5C8A370C-769F-27F8-9F06-A373FEE0D451}"/>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CED4FECD-BF16-D57E-9EFB-670CDA84BC2B}"/>
              </a:ext>
            </a:extLst>
          </p:cNvPr>
          <p:cNvPicPr>
            <a:picLocks noChangeAspect="1"/>
          </p:cNvPicPr>
          <p:nvPr/>
        </p:nvPicPr>
        <p:blipFill>
          <a:blip r:embed="rId2"/>
          <a:stretch>
            <a:fillRect/>
          </a:stretch>
        </p:blipFill>
        <p:spPr>
          <a:xfrm>
            <a:off x="1597364" y="0"/>
            <a:ext cx="9026301" cy="6832994"/>
          </a:xfrm>
          <a:prstGeom prst="rect">
            <a:avLst/>
          </a:prstGeom>
        </p:spPr>
      </p:pic>
    </p:spTree>
    <p:extLst>
      <p:ext uri="{BB962C8B-B14F-4D97-AF65-F5344CB8AC3E}">
        <p14:creationId xmlns:p14="http://schemas.microsoft.com/office/powerpoint/2010/main" val="3755368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64D89-0681-9384-803B-934F2C156444}"/>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84ECCBC5-FF4C-0FC8-CA9E-1FF34D274E70}"/>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36CDD08C-AE28-65AA-0318-1B6D216F58E2}"/>
              </a:ext>
            </a:extLst>
          </p:cNvPr>
          <p:cNvPicPr>
            <a:picLocks noChangeAspect="1"/>
          </p:cNvPicPr>
          <p:nvPr/>
        </p:nvPicPr>
        <p:blipFill>
          <a:blip r:embed="rId2"/>
          <a:stretch>
            <a:fillRect/>
          </a:stretch>
        </p:blipFill>
        <p:spPr>
          <a:xfrm>
            <a:off x="1440818" y="0"/>
            <a:ext cx="8950091" cy="6862144"/>
          </a:xfrm>
          <a:prstGeom prst="rect">
            <a:avLst/>
          </a:prstGeom>
        </p:spPr>
      </p:pic>
    </p:spTree>
    <p:extLst>
      <p:ext uri="{BB962C8B-B14F-4D97-AF65-F5344CB8AC3E}">
        <p14:creationId xmlns:p14="http://schemas.microsoft.com/office/powerpoint/2010/main" val="4153588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49C45-D513-C623-9973-1CC44CABD2A6}"/>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0558F24D-01BC-03F2-E1B8-8D4D90667A80}"/>
              </a:ext>
            </a:extLst>
          </p:cNvPr>
          <p:cNvSpPr>
            <a:spLocks noGrp="1"/>
          </p:cNvSpPr>
          <p:nvPr>
            <p:ph type="title"/>
          </p:nvPr>
        </p:nvSpPr>
        <p:spPr/>
        <p:txBody>
          <a:bodyPr/>
          <a:lstStyle/>
          <a:p>
            <a:endParaRPr lang="es-CO"/>
          </a:p>
        </p:txBody>
      </p:sp>
      <p:pic>
        <p:nvPicPr>
          <p:cNvPr id="3" name="Imagen 2">
            <a:extLst>
              <a:ext uri="{FF2B5EF4-FFF2-40B4-BE49-F238E27FC236}">
                <a16:creationId xmlns:a16="http://schemas.microsoft.com/office/drawing/2014/main" id="{DD59F8A7-DE19-0DDA-661B-D30E9BB3FA98}"/>
              </a:ext>
            </a:extLst>
          </p:cNvPr>
          <p:cNvPicPr>
            <a:picLocks noChangeAspect="1"/>
          </p:cNvPicPr>
          <p:nvPr/>
        </p:nvPicPr>
        <p:blipFill>
          <a:blip r:embed="rId2"/>
          <a:stretch>
            <a:fillRect/>
          </a:stretch>
        </p:blipFill>
        <p:spPr>
          <a:xfrm>
            <a:off x="1663410" y="0"/>
            <a:ext cx="9690390" cy="6637423"/>
          </a:xfrm>
          <a:prstGeom prst="rect">
            <a:avLst/>
          </a:prstGeom>
        </p:spPr>
      </p:pic>
    </p:spTree>
    <p:extLst>
      <p:ext uri="{BB962C8B-B14F-4D97-AF65-F5344CB8AC3E}">
        <p14:creationId xmlns:p14="http://schemas.microsoft.com/office/powerpoint/2010/main" val="3697282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E671F-BF24-80C8-2709-CC9EABD95ED8}"/>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3309C59C-2847-5DE6-CF70-E6088682C49B}"/>
              </a:ext>
            </a:extLst>
          </p:cNvPr>
          <p:cNvSpPr>
            <a:spLocks noGrp="1"/>
          </p:cNvSpPr>
          <p:nvPr>
            <p:ph type="title"/>
          </p:nvPr>
        </p:nvSpPr>
        <p:spPr/>
        <p:txBody>
          <a:bodyPr/>
          <a:lstStyle/>
          <a:p>
            <a:endParaRPr lang="es-CO"/>
          </a:p>
        </p:txBody>
      </p:sp>
      <p:pic>
        <p:nvPicPr>
          <p:cNvPr id="4" name="Imagen 3">
            <a:extLst>
              <a:ext uri="{FF2B5EF4-FFF2-40B4-BE49-F238E27FC236}">
                <a16:creationId xmlns:a16="http://schemas.microsoft.com/office/drawing/2014/main" id="{6A89D3B4-DEEF-7112-B3CF-A8EB6F400D5F}"/>
              </a:ext>
            </a:extLst>
          </p:cNvPr>
          <p:cNvPicPr>
            <a:picLocks noChangeAspect="1"/>
          </p:cNvPicPr>
          <p:nvPr/>
        </p:nvPicPr>
        <p:blipFill>
          <a:blip r:embed="rId2"/>
          <a:stretch>
            <a:fillRect/>
          </a:stretch>
        </p:blipFill>
        <p:spPr>
          <a:xfrm>
            <a:off x="2374455" y="56350"/>
            <a:ext cx="7443089" cy="6745299"/>
          </a:xfrm>
          <a:prstGeom prst="rect">
            <a:avLst/>
          </a:prstGeom>
        </p:spPr>
      </p:pic>
    </p:spTree>
    <p:extLst>
      <p:ext uri="{BB962C8B-B14F-4D97-AF65-F5344CB8AC3E}">
        <p14:creationId xmlns:p14="http://schemas.microsoft.com/office/powerpoint/2010/main" val="21402333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MODELO DEL TRANSPORTE</a:t>
            </a:r>
          </a:p>
        </p:txBody>
      </p:sp>
      <p:sp>
        <p:nvSpPr>
          <p:cNvPr id="97" name="Google Shape;97;p2"/>
          <p:cNvSpPr txBox="1">
            <a:spLocks noGrp="1"/>
          </p:cNvSpPr>
          <p:nvPr>
            <p:ph type="body" idx="1"/>
          </p:nvPr>
        </p:nvSpPr>
        <p:spPr>
          <a:xfrm>
            <a:off x="838200" y="1429789"/>
            <a:ext cx="10515600" cy="4926561"/>
          </a:xfrm>
          <a:prstGeom prst="rect">
            <a:avLst/>
          </a:prstGeom>
          <a:noFill/>
          <a:ln>
            <a:noFill/>
          </a:ln>
        </p:spPr>
        <p:txBody>
          <a:bodyPr spcFirstLastPara="1" wrap="square" lIns="91425" tIns="45700" rIns="91425" bIns="45700" anchor="t" anchorCtr="0">
            <a:normAutofit/>
          </a:bodyPr>
          <a:lstStyle/>
          <a:p>
            <a:pPr marL="0" indent="0">
              <a:spcBef>
                <a:spcPts val="0"/>
              </a:spcBef>
              <a:buSzPts val="2800"/>
              <a:buNone/>
            </a:pPr>
            <a:r>
              <a:rPr lang="es-MX" dirty="0" err="1"/>
              <a:t>Stepping</a:t>
            </a:r>
            <a:r>
              <a:rPr lang="es-MX" dirty="0"/>
              <a:t> </a:t>
            </a:r>
            <a:r>
              <a:rPr lang="es-MX" dirty="0" err="1"/>
              <a:t>stone</a:t>
            </a:r>
            <a:r>
              <a:rPr lang="es-MX" dirty="0"/>
              <a:t> </a:t>
            </a:r>
            <a:r>
              <a:rPr lang="es-MX" dirty="0" err="1"/>
              <a:t>algorithm</a:t>
            </a:r>
            <a:r>
              <a:rPr lang="es-MX" dirty="0"/>
              <a:t>, que significa algoritmo de las piedras de paso</a:t>
            </a:r>
          </a:p>
          <a:p>
            <a:pPr marL="0" indent="0">
              <a:spcBef>
                <a:spcPts val="0"/>
              </a:spcBef>
              <a:buSzPts val="2800"/>
              <a:buNone/>
            </a:pPr>
            <a:endParaRPr lang="es-MX" dirty="0"/>
          </a:p>
          <a:p>
            <a:pPr marL="0" indent="0">
              <a:spcBef>
                <a:spcPts val="0"/>
              </a:spcBef>
              <a:buSzPts val="2800"/>
              <a:buNone/>
            </a:pPr>
            <a:r>
              <a:rPr lang="es-MX" b="1" dirty="0"/>
              <a:t>Estructura general</a:t>
            </a:r>
          </a:p>
          <a:p>
            <a:pPr indent="-457200">
              <a:spcBef>
                <a:spcPts val="0"/>
              </a:spcBef>
              <a:buSzPts val="2800"/>
            </a:pPr>
            <a:r>
              <a:rPr lang="es-MX" dirty="0"/>
              <a:t>Determinar qué cantidad de un determinado artículo se debe enviar desde m orígenes, hasta n destinos.</a:t>
            </a:r>
          </a:p>
          <a:p>
            <a:pPr indent="-457200">
              <a:spcBef>
                <a:spcPts val="0"/>
              </a:spcBef>
              <a:buSzPts val="2800"/>
            </a:pPr>
            <a:r>
              <a:rPr lang="es-MX" dirty="0"/>
              <a:t>Se sabe que cada origen tiene una disponibilidad u oferta y que cada destino tiene una demanda. </a:t>
            </a:r>
          </a:p>
          <a:p>
            <a:pPr indent="-457200">
              <a:spcBef>
                <a:spcPts val="0"/>
              </a:spcBef>
              <a:buSzPts val="2800"/>
            </a:pPr>
            <a:r>
              <a:rPr lang="es-MX" dirty="0"/>
              <a:t>El objetivo final es minimizar los costos totales de </a:t>
            </a:r>
            <a:r>
              <a:rPr lang="es-CO" dirty="0"/>
              <a:t>transporte generados por la cantidad enviada de cada origen a cada destino</a:t>
            </a:r>
          </a:p>
          <a:p>
            <a:pPr indent="-457200">
              <a:spcBef>
                <a:spcPts val="0"/>
              </a:spcBef>
              <a:buSzPts val="2800"/>
            </a:pPr>
            <a:r>
              <a:rPr lang="es-MX" dirty="0"/>
              <a:t>Se conoce el costo de transportar una unidad de cada origen a cada </a:t>
            </a:r>
            <a:r>
              <a:rPr lang="es-CO" dirty="0"/>
              <a:t>destino</a:t>
            </a:r>
            <a:endParaRPr lang="es-MX" dirty="0"/>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77</a:t>
            </a:fld>
            <a:endParaRPr/>
          </a:p>
        </p:txBody>
      </p:sp>
    </p:spTree>
    <p:extLst>
      <p:ext uri="{BB962C8B-B14F-4D97-AF65-F5344CB8AC3E}">
        <p14:creationId xmlns:p14="http://schemas.microsoft.com/office/powerpoint/2010/main" val="471993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EJERCICIOS</a:t>
            </a:r>
          </a:p>
        </p:txBody>
      </p:sp>
      <p:sp>
        <p:nvSpPr>
          <p:cNvPr id="97" name="Google Shape;97;p2"/>
          <p:cNvSpPr txBox="1">
            <a:spLocks noGrp="1"/>
          </p:cNvSpPr>
          <p:nvPr>
            <p:ph type="body" idx="1"/>
          </p:nvPr>
        </p:nvSpPr>
        <p:spPr>
          <a:xfrm>
            <a:off x="472440" y="1429789"/>
            <a:ext cx="11098876" cy="4926561"/>
          </a:xfrm>
          <a:prstGeom prst="rect">
            <a:avLst/>
          </a:prstGeom>
          <a:noFill/>
          <a:ln>
            <a:noFill/>
          </a:ln>
        </p:spPr>
        <p:txBody>
          <a:bodyPr spcFirstLastPara="1" wrap="square" lIns="91425" tIns="45700" rIns="91425" bIns="45700" anchor="t" anchorCtr="0">
            <a:normAutofit fontScale="92500" lnSpcReduction="10000"/>
          </a:bodyPr>
          <a:lstStyle/>
          <a:p>
            <a:pPr marL="0" indent="0">
              <a:spcBef>
                <a:spcPts val="0"/>
              </a:spcBef>
              <a:buSzPts val="2800"/>
              <a:buNone/>
            </a:pPr>
            <a:r>
              <a:rPr lang="es-MX" dirty="0"/>
              <a:t>La empresa Oruga manufactura su producto en 3 plantas ubicadas en Bogotá, Tunja y Cúcuta, en las cuales hay una capacidad de producción semanal de 150, 60 y 180 unidades respectivamente. El producto es distribuido a través de 3 distribuidores ubicados en </a:t>
            </a:r>
            <a:r>
              <a:rPr lang="es-MX" dirty="0" err="1"/>
              <a:t>Chia</a:t>
            </a:r>
            <a:r>
              <a:rPr lang="es-MX" dirty="0"/>
              <a:t>, Cali y Pasto para los cuales se ha establecido una demanda semanal de 150, 120 y 90 unidades respectivamente. Si se sabe que el costo de transportar una unidad de la planta de Bogotá a </a:t>
            </a:r>
            <a:r>
              <a:rPr lang="es-MX" dirty="0" err="1"/>
              <a:t>Chia</a:t>
            </a:r>
            <a:r>
              <a:rPr lang="es-MX" dirty="0"/>
              <a:t> es $15, a Cali es $12 y a Pasto es $9; de la planta ubicada en Tunja a </a:t>
            </a:r>
            <a:r>
              <a:rPr lang="es-MX" dirty="0" err="1"/>
              <a:t>Chia</a:t>
            </a:r>
            <a:r>
              <a:rPr lang="es-MX" dirty="0"/>
              <a:t> es $9, a Cali es $12 y a Pasto es $6; mientras que el mismo costo calculados para la planta ubicada en Cúcuta son $12, $18 y $15 respectivamente par los distribuidores de </a:t>
            </a:r>
            <a:r>
              <a:rPr lang="es-MX" dirty="0" err="1"/>
              <a:t>Chia</a:t>
            </a:r>
            <a:r>
              <a:rPr lang="es-MX" dirty="0"/>
              <a:t>, Cali y Pasto. Solucione este problema suponiendo que se permiten transbordos entre plantas y entre distribuidores. Suponga que el costo de Bogotá a Tunja es $8, de Bogotá a Cúcuta es $10, de Tunja a Cúcuta es $12, de </a:t>
            </a:r>
            <a:r>
              <a:rPr lang="es-MX" dirty="0" err="1"/>
              <a:t>Chia</a:t>
            </a:r>
            <a:r>
              <a:rPr lang="es-MX" dirty="0"/>
              <a:t> a Cali es $14, de </a:t>
            </a:r>
            <a:r>
              <a:rPr lang="es-MX" dirty="0" err="1"/>
              <a:t>Chia</a:t>
            </a:r>
            <a:r>
              <a:rPr lang="es-MX" dirty="0"/>
              <a:t> a Pasto $13, de Cali a Pasto es $11 y las rutas en sentido contrario tiene el mismo costo.</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78</a:t>
            </a:fld>
            <a:endParaRPr/>
          </a:p>
        </p:txBody>
      </p:sp>
    </p:spTree>
    <p:extLst>
      <p:ext uri="{BB962C8B-B14F-4D97-AF65-F5344CB8AC3E}">
        <p14:creationId xmlns:p14="http://schemas.microsoft.com/office/powerpoint/2010/main" val="1360753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EJERCICIOS</a:t>
            </a:r>
          </a:p>
        </p:txBody>
      </p:sp>
      <p:sp>
        <p:nvSpPr>
          <p:cNvPr id="97" name="Google Shape;97;p2"/>
          <p:cNvSpPr txBox="1">
            <a:spLocks noGrp="1"/>
          </p:cNvSpPr>
          <p:nvPr>
            <p:ph type="body" idx="1"/>
          </p:nvPr>
        </p:nvSpPr>
        <p:spPr>
          <a:xfrm>
            <a:off x="472440" y="1429789"/>
            <a:ext cx="11098876" cy="4926561"/>
          </a:xfrm>
          <a:prstGeom prst="rect">
            <a:avLst/>
          </a:prstGeom>
          <a:noFill/>
          <a:ln>
            <a:noFill/>
          </a:ln>
        </p:spPr>
        <p:txBody>
          <a:bodyPr spcFirstLastPara="1" wrap="square" lIns="91425" tIns="45700" rIns="91425" bIns="45700" anchor="t" anchorCtr="0">
            <a:normAutofit/>
          </a:bodyPr>
          <a:lstStyle/>
          <a:p>
            <a:pPr marL="0" indent="0">
              <a:spcBef>
                <a:spcPts val="0"/>
              </a:spcBef>
              <a:buSzPts val="2800"/>
              <a:buNone/>
            </a:pPr>
            <a:r>
              <a:rPr lang="es-MX" dirty="0"/>
              <a:t>Cierta compañía está buscando la mejor forma de asignar cuatro trabajos</a:t>
            </a:r>
          </a:p>
          <a:p>
            <a:pPr marL="0" indent="0">
              <a:spcBef>
                <a:spcPts val="0"/>
              </a:spcBef>
              <a:buSzPts val="2800"/>
              <a:buNone/>
            </a:pPr>
            <a:r>
              <a:rPr lang="es-MX" dirty="0"/>
              <a:t>a cuatro operarios de tal forma que se consiga el menor tiempo posible. En la tabla se presenta el tiempo de realización de cada trabajo por parte de cada operario. Se debe tener en cuenta que se debe asignar un trabajo a cada operario. ¿De qué forma se deben asignar los trabajos?</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79</a:t>
            </a:fld>
            <a:endParaRPr/>
          </a:p>
        </p:txBody>
      </p:sp>
      <p:pic>
        <p:nvPicPr>
          <p:cNvPr id="3" name="Imagen 2">
            <a:extLst>
              <a:ext uri="{FF2B5EF4-FFF2-40B4-BE49-F238E27FC236}">
                <a16:creationId xmlns:a16="http://schemas.microsoft.com/office/drawing/2014/main" id="{FDED08FE-84F6-30B8-2413-3F94F948F91E}"/>
              </a:ext>
            </a:extLst>
          </p:cNvPr>
          <p:cNvPicPr>
            <a:picLocks noChangeAspect="1"/>
          </p:cNvPicPr>
          <p:nvPr/>
        </p:nvPicPr>
        <p:blipFill>
          <a:blip r:embed="rId3"/>
          <a:stretch>
            <a:fillRect/>
          </a:stretch>
        </p:blipFill>
        <p:spPr>
          <a:xfrm>
            <a:off x="1967011" y="3581202"/>
            <a:ext cx="8418833" cy="2221082"/>
          </a:xfrm>
          <a:prstGeom prst="rect">
            <a:avLst/>
          </a:prstGeom>
        </p:spPr>
      </p:pic>
    </p:spTree>
    <p:extLst>
      <p:ext uri="{BB962C8B-B14F-4D97-AF65-F5344CB8AC3E}">
        <p14:creationId xmlns:p14="http://schemas.microsoft.com/office/powerpoint/2010/main" val="2354532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MODELO DEL TRANSBORDO</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8</a:t>
            </a:fld>
            <a:endParaRPr/>
          </a:p>
        </p:txBody>
      </p:sp>
      <p:pic>
        <p:nvPicPr>
          <p:cNvPr id="5" name="Imagen 4">
            <a:extLst>
              <a:ext uri="{FF2B5EF4-FFF2-40B4-BE49-F238E27FC236}">
                <a16:creationId xmlns:a16="http://schemas.microsoft.com/office/drawing/2014/main" id="{4FD9AD1C-49F6-BC1B-D7E5-7D6AF2893A2B}"/>
              </a:ext>
            </a:extLst>
          </p:cNvPr>
          <p:cNvPicPr>
            <a:picLocks noChangeAspect="1"/>
          </p:cNvPicPr>
          <p:nvPr/>
        </p:nvPicPr>
        <p:blipFill>
          <a:blip r:embed="rId3"/>
          <a:stretch>
            <a:fillRect/>
          </a:stretch>
        </p:blipFill>
        <p:spPr>
          <a:xfrm>
            <a:off x="7486543" y="508000"/>
            <a:ext cx="4478573" cy="1508327"/>
          </a:xfrm>
          <a:prstGeom prst="rect">
            <a:avLst/>
          </a:prstGeom>
        </p:spPr>
      </p:pic>
      <p:pic>
        <p:nvPicPr>
          <p:cNvPr id="7" name="Imagen 6">
            <a:extLst>
              <a:ext uri="{FF2B5EF4-FFF2-40B4-BE49-F238E27FC236}">
                <a16:creationId xmlns:a16="http://schemas.microsoft.com/office/drawing/2014/main" id="{DAB98E52-362F-B19D-2CDE-CEB04261C566}"/>
              </a:ext>
            </a:extLst>
          </p:cNvPr>
          <p:cNvPicPr>
            <a:picLocks noChangeAspect="1"/>
          </p:cNvPicPr>
          <p:nvPr/>
        </p:nvPicPr>
        <p:blipFill>
          <a:blip r:embed="rId4"/>
          <a:stretch>
            <a:fillRect/>
          </a:stretch>
        </p:blipFill>
        <p:spPr>
          <a:xfrm>
            <a:off x="6535688" y="2484323"/>
            <a:ext cx="5587599" cy="3845139"/>
          </a:xfrm>
          <a:prstGeom prst="rect">
            <a:avLst/>
          </a:prstGeom>
        </p:spPr>
      </p:pic>
      <p:pic>
        <p:nvPicPr>
          <p:cNvPr id="9" name="Imagen 8">
            <a:extLst>
              <a:ext uri="{FF2B5EF4-FFF2-40B4-BE49-F238E27FC236}">
                <a16:creationId xmlns:a16="http://schemas.microsoft.com/office/drawing/2014/main" id="{55C10659-5B03-3A01-6503-C48A11A1D972}"/>
              </a:ext>
            </a:extLst>
          </p:cNvPr>
          <p:cNvPicPr>
            <a:picLocks noChangeAspect="1"/>
          </p:cNvPicPr>
          <p:nvPr/>
        </p:nvPicPr>
        <p:blipFill>
          <a:blip r:embed="rId5"/>
          <a:stretch>
            <a:fillRect/>
          </a:stretch>
        </p:blipFill>
        <p:spPr>
          <a:xfrm>
            <a:off x="207184" y="2659469"/>
            <a:ext cx="6328504" cy="3494845"/>
          </a:xfrm>
          <a:prstGeom prst="rect">
            <a:avLst/>
          </a:prstGeom>
        </p:spPr>
      </p:pic>
    </p:spTree>
    <p:extLst>
      <p:ext uri="{BB962C8B-B14F-4D97-AF65-F5344CB8AC3E}">
        <p14:creationId xmlns:p14="http://schemas.microsoft.com/office/powerpoint/2010/main" val="27897510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EJERCICIOS</a:t>
            </a:r>
          </a:p>
        </p:txBody>
      </p:sp>
      <p:sp>
        <p:nvSpPr>
          <p:cNvPr id="97" name="Google Shape;97;p2"/>
          <p:cNvSpPr txBox="1">
            <a:spLocks noGrp="1"/>
          </p:cNvSpPr>
          <p:nvPr>
            <p:ph type="body" idx="1"/>
          </p:nvPr>
        </p:nvSpPr>
        <p:spPr>
          <a:xfrm>
            <a:off x="472440" y="1429789"/>
            <a:ext cx="11464636" cy="3391593"/>
          </a:xfrm>
          <a:prstGeom prst="rect">
            <a:avLst/>
          </a:prstGeom>
          <a:noFill/>
          <a:ln>
            <a:noFill/>
          </a:ln>
        </p:spPr>
        <p:txBody>
          <a:bodyPr spcFirstLastPara="1" wrap="square" lIns="91425" tIns="45700" rIns="91425" bIns="45700" anchor="t" anchorCtr="0">
            <a:normAutofit fontScale="92500" lnSpcReduction="10000"/>
          </a:bodyPr>
          <a:lstStyle/>
          <a:p>
            <a:pPr marL="0" indent="0">
              <a:spcBef>
                <a:spcPts val="0"/>
              </a:spcBef>
              <a:buSzPts val="2800"/>
              <a:buNone/>
            </a:pPr>
            <a:r>
              <a:rPr lang="es-MX" dirty="0"/>
              <a:t>Cuatro estaciones de servicio, ubicadas en la Gaitana, Suba, Usme y Sosiego (barrios de Bogotá) requieren 50.000, 40.000, 60.000 y 40.000 galones de gasolina por mes respectivamente. Es posible satisfacer estos requerimientos a partir de los depósitos ubicados en Laches, Fontibón y </a:t>
            </a:r>
            <a:r>
              <a:rPr lang="es-MX" dirty="0" err="1"/>
              <a:t>Usaquen</a:t>
            </a:r>
            <a:r>
              <a:rPr lang="es-MX" dirty="0"/>
              <a:t> que tienen una disponibilidad de 80.000, 100.000 y 50.000 galones por mes respectivamente. Los costos de despachar 1.000 galones de gasolina de cada depósito a cada estación de servicio son como aparece en la tabla. Determine las cantidades de gasolina que deben enviarse desde cada depósito hasta cada estación de servicio, de manera que los requerimientos de los distribuidores sean satisfechos y los costos totales de transporte sean mínimos.</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80</a:t>
            </a:fld>
            <a:endParaRPr/>
          </a:p>
        </p:txBody>
      </p:sp>
      <p:pic>
        <p:nvPicPr>
          <p:cNvPr id="4" name="Imagen 3">
            <a:extLst>
              <a:ext uri="{FF2B5EF4-FFF2-40B4-BE49-F238E27FC236}">
                <a16:creationId xmlns:a16="http://schemas.microsoft.com/office/drawing/2014/main" id="{31D087FD-439B-B220-64FE-6AF944DA10B5}"/>
              </a:ext>
            </a:extLst>
          </p:cNvPr>
          <p:cNvPicPr>
            <a:picLocks noChangeAspect="1"/>
          </p:cNvPicPr>
          <p:nvPr/>
        </p:nvPicPr>
        <p:blipFill>
          <a:blip r:embed="rId3"/>
          <a:stretch>
            <a:fillRect/>
          </a:stretch>
        </p:blipFill>
        <p:spPr>
          <a:xfrm>
            <a:off x="2124443" y="4722795"/>
            <a:ext cx="7943114" cy="1732143"/>
          </a:xfrm>
          <a:prstGeom prst="rect">
            <a:avLst/>
          </a:prstGeom>
        </p:spPr>
      </p:pic>
    </p:spTree>
    <p:extLst>
      <p:ext uri="{BB962C8B-B14F-4D97-AF65-F5344CB8AC3E}">
        <p14:creationId xmlns:p14="http://schemas.microsoft.com/office/powerpoint/2010/main" val="1007858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EJERCICIOS</a:t>
            </a:r>
          </a:p>
        </p:txBody>
      </p:sp>
      <p:sp>
        <p:nvSpPr>
          <p:cNvPr id="97" name="Google Shape;97;p2"/>
          <p:cNvSpPr txBox="1">
            <a:spLocks noGrp="1"/>
          </p:cNvSpPr>
          <p:nvPr>
            <p:ph type="body" idx="1"/>
          </p:nvPr>
        </p:nvSpPr>
        <p:spPr>
          <a:xfrm>
            <a:off x="232756" y="1429789"/>
            <a:ext cx="11704320" cy="3391593"/>
          </a:xfrm>
          <a:prstGeom prst="rect">
            <a:avLst/>
          </a:prstGeom>
          <a:noFill/>
          <a:ln>
            <a:noFill/>
          </a:ln>
        </p:spPr>
        <p:txBody>
          <a:bodyPr spcFirstLastPara="1" wrap="square" lIns="91425" tIns="45700" rIns="91425" bIns="45700" anchor="t" anchorCtr="0">
            <a:normAutofit/>
          </a:bodyPr>
          <a:lstStyle/>
          <a:p>
            <a:pPr marL="0" indent="0">
              <a:spcBef>
                <a:spcPts val="0"/>
              </a:spcBef>
              <a:buSzPts val="2800"/>
              <a:buNone/>
            </a:pPr>
            <a:r>
              <a:rPr lang="es-MX" dirty="0"/>
              <a:t>Suponga para el problema ANTERIOR que se disponen de dos almacenes transitorios en el Restrepo y en el Centro; y que no es posible realizar envíos directos desde los depósitos hasta las estaciones de servicio. Los costos de transporte de 1000 galones de gasolina desde los depósitos a los almacenes temporales son como se muestra en la primea tabla y los costos de transporte desde los almacenes temporales a las estaciones de servicio aparecen en la segunda tabla</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81</a:t>
            </a:fld>
            <a:endParaRPr/>
          </a:p>
        </p:txBody>
      </p:sp>
      <p:pic>
        <p:nvPicPr>
          <p:cNvPr id="3" name="Imagen 2">
            <a:extLst>
              <a:ext uri="{FF2B5EF4-FFF2-40B4-BE49-F238E27FC236}">
                <a16:creationId xmlns:a16="http://schemas.microsoft.com/office/drawing/2014/main" id="{2C4D9340-7D21-C33D-7B1B-099EA7B04E0E}"/>
              </a:ext>
            </a:extLst>
          </p:cNvPr>
          <p:cNvPicPr>
            <a:picLocks noChangeAspect="1"/>
          </p:cNvPicPr>
          <p:nvPr/>
        </p:nvPicPr>
        <p:blipFill>
          <a:blip r:embed="rId3"/>
          <a:stretch>
            <a:fillRect/>
          </a:stretch>
        </p:blipFill>
        <p:spPr>
          <a:xfrm>
            <a:off x="208728" y="4313630"/>
            <a:ext cx="5887272" cy="1114581"/>
          </a:xfrm>
          <a:prstGeom prst="rect">
            <a:avLst/>
          </a:prstGeom>
        </p:spPr>
      </p:pic>
      <p:pic>
        <p:nvPicPr>
          <p:cNvPr id="6" name="Imagen 5">
            <a:extLst>
              <a:ext uri="{FF2B5EF4-FFF2-40B4-BE49-F238E27FC236}">
                <a16:creationId xmlns:a16="http://schemas.microsoft.com/office/drawing/2014/main" id="{3CC52068-76B1-A151-B791-4029BC579ABA}"/>
              </a:ext>
            </a:extLst>
          </p:cNvPr>
          <p:cNvPicPr>
            <a:picLocks noChangeAspect="1"/>
          </p:cNvPicPr>
          <p:nvPr/>
        </p:nvPicPr>
        <p:blipFill>
          <a:blip r:embed="rId4"/>
          <a:stretch>
            <a:fillRect/>
          </a:stretch>
        </p:blipFill>
        <p:spPr>
          <a:xfrm>
            <a:off x="5535383" y="5507773"/>
            <a:ext cx="6401693" cy="1105054"/>
          </a:xfrm>
          <a:prstGeom prst="rect">
            <a:avLst/>
          </a:prstGeom>
        </p:spPr>
      </p:pic>
    </p:spTree>
    <p:extLst>
      <p:ext uri="{BB962C8B-B14F-4D97-AF65-F5344CB8AC3E}">
        <p14:creationId xmlns:p14="http://schemas.microsoft.com/office/powerpoint/2010/main" val="779614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508000"/>
            <a:ext cx="10515600" cy="1182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CO" dirty="0"/>
              <a:t>MODELO DE ASIGNACIÓN</a:t>
            </a:r>
          </a:p>
        </p:txBody>
      </p:sp>
      <p:sp>
        <p:nvSpPr>
          <p:cNvPr id="97" name="Google Shape;97;p2"/>
          <p:cNvSpPr txBox="1">
            <a:spLocks noGrp="1"/>
          </p:cNvSpPr>
          <p:nvPr>
            <p:ph type="body" idx="1"/>
          </p:nvPr>
        </p:nvSpPr>
        <p:spPr>
          <a:xfrm>
            <a:off x="472440" y="1429789"/>
            <a:ext cx="4581698" cy="4926561"/>
          </a:xfrm>
          <a:prstGeom prst="rect">
            <a:avLst/>
          </a:prstGeom>
          <a:noFill/>
          <a:ln>
            <a:noFill/>
          </a:ln>
        </p:spPr>
        <p:txBody>
          <a:bodyPr spcFirstLastPara="1" wrap="square" lIns="91425" tIns="45700" rIns="91425" bIns="45700" anchor="t" anchorCtr="0">
            <a:normAutofit lnSpcReduction="10000"/>
          </a:bodyPr>
          <a:lstStyle/>
          <a:p>
            <a:pPr marL="0" indent="0">
              <a:spcBef>
                <a:spcPts val="0"/>
              </a:spcBef>
              <a:buSzPts val="2800"/>
              <a:buNone/>
            </a:pPr>
            <a:r>
              <a:rPr lang="es-MX" dirty="0"/>
              <a:t>El modelo de asignación es otra variante del modelo del transporte en el que se considera en forma generalizada la asignación de m trabajos a n máquinas. Este tipo de problemas también se puede resolver mediante la técnica del modelo del transporte tomando uno como oferta en todos los orígenes y en todos los destinos.</a:t>
            </a:r>
          </a:p>
        </p:txBody>
      </p:sp>
      <p:sp>
        <p:nvSpPr>
          <p:cNvPr id="98" name="Google Shape;9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CO"/>
              <a:t>9</a:t>
            </a:fld>
            <a:endParaRPr/>
          </a:p>
        </p:txBody>
      </p:sp>
      <p:pic>
        <p:nvPicPr>
          <p:cNvPr id="3" name="Imagen 2">
            <a:extLst>
              <a:ext uri="{FF2B5EF4-FFF2-40B4-BE49-F238E27FC236}">
                <a16:creationId xmlns:a16="http://schemas.microsoft.com/office/drawing/2014/main" id="{032C45E9-F4C4-F022-C1FA-E9E5C2EF752C}"/>
              </a:ext>
            </a:extLst>
          </p:cNvPr>
          <p:cNvPicPr>
            <a:picLocks noChangeAspect="1"/>
          </p:cNvPicPr>
          <p:nvPr/>
        </p:nvPicPr>
        <p:blipFill>
          <a:blip r:embed="rId3"/>
          <a:stretch>
            <a:fillRect/>
          </a:stretch>
        </p:blipFill>
        <p:spPr>
          <a:xfrm>
            <a:off x="5514351" y="1769286"/>
            <a:ext cx="5839449" cy="3486238"/>
          </a:xfrm>
          <a:prstGeom prst="rect">
            <a:avLst/>
          </a:prstGeom>
        </p:spPr>
      </p:pic>
    </p:spTree>
    <p:extLst>
      <p:ext uri="{BB962C8B-B14F-4D97-AF65-F5344CB8AC3E}">
        <p14:creationId xmlns:p14="http://schemas.microsoft.com/office/powerpoint/2010/main" val="4156346433"/>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2166</Words>
  <Application>Microsoft Office PowerPoint</Application>
  <PresentationFormat>Panorámica</PresentationFormat>
  <Paragraphs>100</Paragraphs>
  <Slides>81</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81</vt:i4>
      </vt:variant>
    </vt:vector>
  </HeadingPairs>
  <TitlesOfParts>
    <vt:vector size="86" baseType="lpstr">
      <vt:lpstr>Arial</vt:lpstr>
      <vt:lpstr>Verdana</vt:lpstr>
      <vt:lpstr>Calibri</vt:lpstr>
      <vt:lpstr>Euphemia</vt:lpstr>
      <vt:lpstr>Tema de Office</vt:lpstr>
      <vt:lpstr>MODELOS ESPECIALES</vt:lpstr>
      <vt:lpstr>MODELO DEL TRANSPORTE</vt:lpstr>
      <vt:lpstr>MODELO DEL TRANSPORTE</vt:lpstr>
      <vt:lpstr>MODELO DEL TRANSPORTE</vt:lpstr>
      <vt:lpstr>MODELO DEL TRANSPORTE</vt:lpstr>
      <vt:lpstr>MODELO DEL TRANSBORDO</vt:lpstr>
      <vt:lpstr>MODELO DEL TRANSBORDO</vt:lpstr>
      <vt:lpstr>MODELO DEL TRANSBORDO</vt:lpstr>
      <vt:lpstr>MODELO DE ASIGNACIÓN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Cuánto es 1*2*3*4*5*6*7*8?</vt:lpstr>
      <vt:lpstr>Cuánto es 8*7*6*5*4*3*2*1?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Método de la Esquina Noroeste</vt:lpstr>
      <vt:lpstr>Presentación de PowerPoint</vt:lpstr>
      <vt:lpstr>Presentación de PowerPoint</vt:lpstr>
      <vt:lpstr>Presentación de PowerPoint</vt:lpstr>
      <vt:lpstr>Presentación de PowerPoint</vt:lpstr>
      <vt:lpstr>Presentación de PowerPoint</vt:lpstr>
      <vt:lpstr>Presentación de PowerPoint</vt:lpstr>
      <vt:lpstr>Costo mínimo</vt:lpstr>
      <vt:lpstr>Presentación de PowerPoint</vt:lpstr>
      <vt:lpstr>Presentación de PowerPoint</vt:lpstr>
      <vt:lpstr>Presentación de PowerPoint</vt:lpstr>
      <vt:lpstr>Presentación de PowerPoint</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Salto de piedra en piedra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DEL TRANSPORTE</vt:lpstr>
      <vt:lpstr>EJERCICIOS</vt:lpstr>
      <vt:lpstr>EJERCICIOS</vt:lpstr>
      <vt:lpstr>EJERCICIOS</vt:lpstr>
      <vt:lpstr>EJERCICIOS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LINEAL</dc:title>
  <dc:creator>Henry Armando Percy Guzman</dc:creator>
  <cp:lastModifiedBy>estudiante</cp:lastModifiedBy>
  <cp:revision>13</cp:revision>
  <dcterms:created xsi:type="dcterms:W3CDTF">2022-02-13T16:53:43Z</dcterms:created>
  <dcterms:modified xsi:type="dcterms:W3CDTF">2025-11-24T20:53:13Z</dcterms:modified>
</cp:coreProperties>
</file>